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22"/>
  </p:notesMasterIdLst>
  <p:sldIdLst>
    <p:sldId id="327" r:id="rId2"/>
    <p:sldId id="257" r:id="rId3"/>
    <p:sldId id="259" r:id="rId4"/>
    <p:sldId id="260" r:id="rId5"/>
    <p:sldId id="261" r:id="rId6"/>
    <p:sldId id="263" r:id="rId7"/>
    <p:sldId id="264" r:id="rId8"/>
    <p:sldId id="266" r:id="rId9"/>
    <p:sldId id="267" r:id="rId10"/>
    <p:sldId id="319" r:id="rId11"/>
    <p:sldId id="309" r:id="rId12"/>
    <p:sldId id="320" r:id="rId13"/>
    <p:sldId id="329" r:id="rId14"/>
    <p:sldId id="330" r:id="rId15"/>
    <p:sldId id="314" r:id="rId16"/>
    <p:sldId id="315" r:id="rId17"/>
    <p:sldId id="317" r:id="rId18"/>
    <p:sldId id="318" r:id="rId19"/>
    <p:sldId id="296" r:id="rId20"/>
    <p:sldId id="328"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7127" autoAdjust="0"/>
    <p:restoredTop sz="65895" autoAdjust="0"/>
  </p:normalViewPr>
  <p:slideViewPr>
    <p:cSldViewPr snapToGrid="0">
      <p:cViewPr varScale="1">
        <p:scale>
          <a:sx n="46" d="100"/>
          <a:sy n="46" d="100"/>
        </p:scale>
        <p:origin x="596" y="24"/>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5B52D0-48D4-45CB-9BCE-F3D93889339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r-FR"/>
        </a:p>
      </dgm:t>
    </dgm:pt>
    <dgm:pt modelId="{33F808D9-EBB4-40A9-976E-A05E4B08E5EC}">
      <dgm:prSet phldrT="[Texte]" custT="1"/>
      <dgm:spPr>
        <a:noFill/>
        <a:ln w="19050">
          <a:solidFill>
            <a:srgbClr val="C00000"/>
          </a:solidFill>
        </a:ln>
      </dgm:spPr>
      <dgm:t>
        <a:bodyPr/>
        <a:lstStyle/>
        <a:p>
          <a:r>
            <a:rPr lang="fr-CM" sz="1800" b="0" dirty="0">
              <a:solidFill>
                <a:schemeClr val="tx1"/>
              </a:solidFill>
              <a:latin typeface="Arial" panose="020B0604020202020204" pitchFamily="34" charset="0"/>
              <a:cs typeface="Arial" panose="020B0604020202020204" pitchFamily="34" charset="0"/>
            </a:rPr>
            <a:t>Patients sollicités par téléphone  </a:t>
          </a:r>
        </a:p>
        <a:p>
          <a:r>
            <a:rPr lang="fr-CM" sz="1800" b="1" dirty="0">
              <a:solidFill>
                <a:schemeClr val="tx1"/>
              </a:solidFill>
              <a:latin typeface="Arial" panose="020B0604020202020204" pitchFamily="34" charset="0"/>
              <a:cs typeface="Arial" panose="020B0604020202020204" pitchFamily="34" charset="0"/>
            </a:rPr>
            <a:t>N=127</a:t>
          </a:r>
          <a:endParaRPr lang="fr-FR" sz="1800" b="1" dirty="0">
            <a:solidFill>
              <a:schemeClr val="tx1"/>
            </a:solidFill>
            <a:latin typeface="Arial" panose="020B0604020202020204" pitchFamily="34" charset="0"/>
            <a:cs typeface="Arial" panose="020B0604020202020204" pitchFamily="34" charset="0"/>
          </a:endParaRPr>
        </a:p>
      </dgm:t>
    </dgm:pt>
    <dgm:pt modelId="{8C3E6C00-8623-4284-820A-F48657B0A618}" type="parTrans" cxnId="{8E6D30A6-D355-4411-9665-89BF0FBC0097}">
      <dgm:prSet/>
      <dgm:spPr/>
      <dgm:t>
        <a:bodyPr/>
        <a:lstStyle/>
        <a:p>
          <a:endParaRPr lang="fr-FR"/>
        </a:p>
      </dgm:t>
    </dgm:pt>
    <dgm:pt modelId="{63D011DA-CC8D-406C-B788-4AC953BB456A}" type="sibTrans" cxnId="{8E6D30A6-D355-4411-9665-89BF0FBC0097}">
      <dgm:prSet/>
      <dgm:spPr/>
      <dgm:t>
        <a:bodyPr/>
        <a:lstStyle/>
        <a:p>
          <a:endParaRPr lang="fr-FR"/>
        </a:p>
      </dgm:t>
    </dgm:pt>
    <dgm:pt modelId="{C8FEFE01-4C5A-4925-832F-E081CA19A6B9}" type="asst">
      <dgm:prSet phldrT="[Texte]" custT="1"/>
      <dgm:spPr>
        <a:noFill/>
        <a:ln w="19050">
          <a:solidFill>
            <a:srgbClr val="C00000"/>
          </a:solidFill>
        </a:ln>
      </dgm:spPr>
      <dgm:t>
        <a:bodyPr/>
        <a:lstStyle/>
        <a:p>
          <a:pPr algn="l"/>
          <a:r>
            <a:rPr lang="fr-FR" sz="1500" dirty="0">
              <a:solidFill>
                <a:schemeClr val="tx1"/>
              </a:solidFill>
              <a:latin typeface="+mn-lt"/>
              <a:cs typeface="Times New Roman" pitchFamily="18" charset="0"/>
            </a:rPr>
            <a:t>     - </a:t>
          </a:r>
          <a:r>
            <a:rPr lang="fr-FR" sz="1800" dirty="0">
              <a:solidFill>
                <a:schemeClr val="tx1"/>
              </a:solidFill>
              <a:latin typeface="Arial" panose="020B0604020202020204" pitchFamily="34" charset="0"/>
              <a:cs typeface="Arial" panose="020B0604020202020204" pitchFamily="34" charset="0"/>
            </a:rPr>
            <a:t>24 patients non joignables</a:t>
          </a:r>
        </a:p>
        <a:p>
          <a:pPr algn="l"/>
          <a:r>
            <a:rPr lang="fr-FR" sz="1800" dirty="0">
              <a:solidFill>
                <a:schemeClr val="tx1"/>
              </a:solidFill>
              <a:latin typeface="Arial" panose="020B0604020202020204" pitchFamily="34" charset="0"/>
              <a:cs typeface="Arial" panose="020B0604020202020204" pitchFamily="34" charset="0"/>
            </a:rPr>
            <a:t>     - 2 ont refusé de participer</a:t>
          </a:r>
        </a:p>
        <a:p>
          <a:pPr algn="l"/>
          <a:r>
            <a:rPr lang="fr-FR" sz="1800" dirty="0">
              <a:solidFill>
                <a:schemeClr val="tx1"/>
              </a:solidFill>
              <a:latin typeface="Arial" panose="020B0604020202020204" pitchFamily="34" charset="0"/>
              <a:cs typeface="Arial" panose="020B0604020202020204" pitchFamily="34" charset="0"/>
            </a:rPr>
            <a:t>     - 12 décédés</a:t>
          </a:r>
        </a:p>
      </dgm:t>
    </dgm:pt>
    <dgm:pt modelId="{65DD243C-36CA-45CE-B642-DEC437BE4ABC}" type="parTrans" cxnId="{E340D199-032F-424D-AAD4-67989B3A1C34}">
      <dgm:prSet/>
      <dgm:spPr>
        <a:ln w="19050">
          <a:solidFill>
            <a:srgbClr val="C00000"/>
          </a:solidFill>
          <a:tailEnd type="triangle"/>
        </a:ln>
      </dgm:spPr>
      <dgm:t>
        <a:bodyPr/>
        <a:lstStyle/>
        <a:p>
          <a:endParaRPr lang="fr-FR">
            <a:latin typeface="+mn-lt"/>
          </a:endParaRPr>
        </a:p>
      </dgm:t>
    </dgm:pt>
    <dgm:pt modelId="{FCE4E8F7-AE50-47D7-A1EB-7369D66380AC}" type="sibTrans" cxnId="{E340D199-032F-424D-AAD4-67989B3A1C34}">
      <dgm:prSet/>
      <dgm:spPr/>
      <dgm:t>
        <a:bodyPr/>
        <a:lstStyle/>
        <a:p>
          <a:endParaRPr lang="fr-FR"/>
        </a:p>
      </dgm:t>
    </dgm:pt>
    <dgm:pt modelId="{10BF2926-1B28-4B84-992F-2075986AC9F4}">
      <dgm:prSet phldrT="[Texte]" custT="1"/>
      <dgm:spPr>
        <a:noFill/>
        <a:ln w="19050">
          <a:solidFill>
            <a:srgbClr val="C00000"/>
          </a:solidFill>
        </a:ln>
      </dgm:spPr>
      <dgm:t>
        <a:bodyPr/>
        <a:lstStyle/>
        <a:p>
          <a:r>
            <a:rPr lang="fr-FR" sz="1800" dirty="0">
              <a:solidFill>
                <a:schemeClr val="tx1"/>
              </a:solidFill>
              <a:latin typeface="Arial" panose="020B0604020202020204" pitchFamily="34" charset="0"/>
              <a:cs typeface="Arial" panose="020B0604020202020204" pitchFamily="34" charset="0"/>
            </a:rPr>
            <a:t>Patients inclus</a:t>
          </a:r>
        </a:p>
        <a:p>
          <a:r>
            <a:rPr lang="fr-FR" sz="1800" b="1" dirty="0">
              <a:solidFill>
                <a:schemeClr val="tx1"/>
              </a:solidFill>
              <a:latin typeface="Arial" panose="020B0604020202020204" pitchFamily="34" charset="0"/>
              <a:cs typeface="Arial" panose="020B0604020202020204" pitchFamily="34" charset="0"/>
            </a:rPr>
            <a:t>N=89</a:t>
          </a:r>
        </a:p>
      </dgm:t>
    </dgm:pt>
    <dgm:pt modelId="{700577D0-D58B-46E3-A1B6-4E14585759D9}" type="parTrans" cxnId="{974E525B-3454-4252-B40F-AD557FED63C3}">
      <dgm:prSet/>
      <dgm:spPr>
        <a:ln w="19050">
          <a:solidFill>
            <a:srgbClr val="C00000"/>
          </a:solidFill>
          <a:tailEnd type="triangle"/>
        </a:ln>
      </dgm:spPr>
      <dgm:t>
        <a:bodyPr/>
        <a:lstStyle/>
        <a:p>
          <a:endParaRPr lang="fr-FR">
            <a:latin typeface="+mn-lt"/>
          </a:endParaRPr>
        </a:p>
      </dgm:t>
    </dgm:pt>
    <dgm:pt modelId="{DAD16FC0-2EDB-4277-9D65-D2E0F75CDC2D}" type="sibTrans" cxnId="{974E525B-3454-4252-B40F-AD557FED63C3}">
      <dgm:prSet/>
      <dgm:spPr/>
      <dgm:t>
        <a:bodyPr/>
        <a:lstStyle/>
        <a:p>
          <a:endParaRPr lang="fr-FR"/>
        </a:p>
      </dgm:t>
    </dgm:pt>
    <dgm:pt modelId="{E0FB4A47-3722-4C8B-8AC8-419E1D42834E}">
      <dgm:prSet phldrT="[Texte]" custT="1"/>
      <dgm:spPr>
        <a:noFill/>
        <a:ln w="19050">
          <a:solidFill>
            <a:srgbClr val="C00000"/>
          </a:solidFill>
        </a:ln>
      </dgm:spPr>
      <dgm:t>
        <a:bodyPr/>
        <a:lstStyle/>
        <a:p>
          <a:r>
            <a:rPr lang="fr-FR" sz="1800" dirty="0">
              <a:solidFill>
                <a:schemeClr val="tx1"/>
              </a:solidFill>
              <a:latin typeface="Arial" panose="020B0604020202020204" pitchFamily="34" charset="0"/>
              <a:cs typeface="Arial" panose="020B0604020202020204" pitchFamily="34" charset="0"/>
            </a:rPr>
            <a:t>AOD</a:t>
          </a:r>
        </a:p>
        <a:p>
          <a:r>
            <a:rPr lang="fr-FR" sz="1800" b="1" dirty="0">
              <a:solidFill>
                <a:schemeClr val="tx1"/>
              </a:solidFill>
              <a:latin typeface="Arial" panose="020B0604020202020204" pitchFamily="34" charset="0"/>
              <a:cs typeface="Arial" panose="020B0604020202020204" pitchFamily="34" charset="0"/>
            </a:rPr>
            <a:t>N=28</a:t>
          </a:r>
        </a:p>
      </dgm:t>
    </dgm:pt>
    <dgm:pt modelId="{C01662C9-6D38-4433-872C-28A5FA5C7CBE}" type="parTrans" cxnId="{7209ACD0-29F6-4C06-9B29-341C56116982}">
      <dgm:prSet/>
      <dgm:spPr>
        <a:ln w="19050">
          <a:solidFill>
            <a:srgbClr val="C00000"/>
          </a:solidFill>
          <a:tailEnd type="triangle"/>
        </a:ln>
      </dgm:spPr>
      <dgm:t>
        <a:bodyPr/>
        <a:lstStyle/>
        <a:p>
          <a:endParaRPr lang="fr-FR">
            <a:latin typeface="+mn-lt"/>
          </a:endParaRPr>
        </a:p>
      </dgm:t>
    </dgm:pt>
    <dgm:pt modelId="{3EF6D6F4-2784-45AE-B17B-4A833CDE434E}" type="sibTrans" cxnId="{7209ACD0-29F6-4C06-9B29-341C56116982}">
      <dgm:prSet/>
      <dgm:spPr/>
      <dgm:t>
        <a:bodyPr/>
        <a:lstStyle/>
        <a:p>
          <a:endParaRPr lang="fr-FR"/>
        </a:p>
      </dgm:t>
    </dgm:pt>
    <dgm:pt modelId="{798D18AA-E728-41A2-BD37-2011C20947D0}">
      <dgm:prSet phldrT="[Texte]" custT="1"/>
      <dgm:spPr>
        <a:noFill/>
        <a:ln w="19050">
          <a:solidFill>
            <a:srgbClr val="C00000"/>
          </a:solidFill>
        </a:ln>
      </dgm:spPr>
      <dgm:t>
        <a:bodyPr/>
        <a:lstStyle/>
        <a:p>
          <a:r>
            <a:rPr lang="fr-FR" sz="1800" dirty="0">
              <a:solidFill>
                <a:schemeClr val="tx1"/>
              </a:solidFill>
              <a:latin typeface="Arial" panose="020B0604020202020204" pitchFamily="34" charset="0"/>
              <a:cs typeface="Arial" panose="020B0604020202020204" pitchFamily="34" charset="0"/>
            </a:rPr>
            <a:t>AVK</a:t>
          </a:r>
        </a:p>
        <a:p>
          <a:r>
            <a:rPr lang="fr-FR" sz="1800" b="1" dirty="0">
              <a:solidFill>
                <a:schemeClr val="tx1"/>
              </a:solidFill>
              <a:latin typeface="Arial" panose="020B0604020202020204" pitchFamily="34" charset="0"/>
              <a:cs typeface="Arial" panose="020B0604020202020204" pitchFamily="34" charset="0"/>
            </a:rPr>
            <a:t>N=61</a:t>
          </a:r>
        </a:p>
      </dgm:t>
    </dgm:pt>
    <dgm:pt modelId="{6A68743C-74B3-423D-B5E2-89120A748E22}" type="parTrans" cxnId="{E433776E-26F3-41A6-BA0B-C84B73D32F39}">
      <dgm:prSet/>
      <dgm:spPr>
        <a:ln w="19050">
          <a:solidFill>
            <a:srgbClr val="C00000"/>
          </a:solidFill>
          <a:tailEnd type="triangle"/>
        </a:ln>
      </dgm:spPr>
      <dgm:t>
        <a:bodyPr/>
        <a:lstStyle/>
        <a:p>
          <a:endParaRPr lang="fr-FR">
            <a:latin typeface="+mn-lt"/>
          </a:endParaRPr>
        </a:p>
      </dgm:t>
    </dgm:pt>
    <dgm:pt modelId="{C34D217C-3901-44D0-9903-E7C780B28A63}" type="sibTrans" cxnId="{E433776E-26F3-41A6-BA0B-C84B73D32F39}">
      <dgm:prSet/>
      <dgm:spPr/>
      <dgm:t>
        <a:bodyPr/>
        <a:lstStyle/>
        <a:p>
          <a:endParaRPr lang="fr-FR"/>
        </a:p>
      </dgm:t>
    </dgm:pt>
    <dgm:pt modelId="{FAA5E336-0B9F-445A-81A6-E39082461849}" type="pres">
      <dgm:prSet presAssocID="{D95B52D0-48D4-45CB-9BCE-F3D938893391}" presName="hierChild1" presStyleCnt="0">
        <dgm:presLayoutVars>
          <dgm:orgChart val="1"/>
          <dgm:chPref val="1"/>
          <dgm:dir/>
          <dgm:animOne val="branch"/>
          <dgm:animLvl val="lvl"/>
          <dgm:resizeHandles/>
        </dgm:presLayoutVars>
      </dgm:prSet>
      <dgm:spPr/>
      <dgm:t>
        <a:bodyPr/>
        <a:lstStyle/>
        <a:p>
          <a:endParaRPr lang="fr-FR"/>
        </a:p>
      </dgm:t>
    </dgm:pt>
    <dgm:pt modelId="{51CED965-EB9E-445C-8028-A3AD475B6F15}" type="pres">
      <dgm:prSet presAssocID="{33F808D9-EBB4-40A9-976E-A05E4B08E5EC}" presName="hierRoot1" presStyleCnt="0">
        <dgm:presLayoutVars>
          <dgm:hierBranch val="init"/>
        </dgm:presLayoutVars>
      </dgm:prSet>
      <dgm:spPr/>
    </dgm:pt>
    <dgm:pt modelId="{FD7C4047-2A18-4756-8489-8FAF91E938AE}" type="pres">
      <dgm:prSet presAssocID="{33F808D9-EBB4-40A9-976E-A05E4B08E5EC}" presName="rootComposite1" presStyleCnt="0"/>
      <dgm:spPr/>
    </dgm:pt>
    <dgm:pt modelId="{4B915CA7-CCB1-4BE9-B5F5-2378AA7979E0}" type="pres">
      <dgm:prSet presAssocID="{33F808D9-EBB4-40A9-976E-A05E4B08E5EC}" presName="rootText1" presStyleLbl="node0" presStyleIdx="0" presStyleCnt="1" custScaleX="438754" custScaleY="133401" custLinFactNeighborX="-41526" custLinFactNeighborY="5196">
        <dgm:presLayoutVars>
          <dgm:chPref val="3"/>
        </dgm:presLayoutVars>
      </dgm:prSet>
      <dgm:spPr/>
      <dgm:t>
        <a:bodyPr/>
        <a:lstStyle/>
        <a:p>
          <a:endParaRPr lang="fr-FR"/>
        </a:p>
      </dgm:t>
    </dgm:pt>
    <dgm:pt modelId="{830F0D9E-C947-4712-A30C-8074987907AA}" type="pres">
      <dgm:prSet presAssocID="{33F808D9-EBB4-40A9-976E-A05E4B08E5EC}" presName="rootConnector1" presStyleLbl="node1" presStyleIdx="0" presStyleCnt="0"/>
      <dgm:spPr/>
      <dgm:t>
        <a:bodyPr/>
        <a:lstStyle/>
        <a:p>
          <a:endParaRPr lang="fr-FR"/>
        </a:p>
      </dgm:t>
    </dgm:pt>
    <dgm:pt modelId="{E28CD764-041C-48C1-9648-239BDE4D16D4}" type="pres">
      <dgm:prSet presAssocID="{33F808D9-EBB4-40A9-976E-A05E4B08E5EC}" presName="hierChild2" presStyleCnt="0"/>
      <dgm:spPr/>
    </dgm:pt>
    <dgm:pt modelId="{C7DC7DED-7AED-48DC-AB76-9254AF308129}" type="pres">
      <dgm:prSet presAssocID="{700577D0-D58B-46E3-A1B6-4E14585759D9}" presName="Name37" presStyleLbl="parChTrans1D2" presStyleIdx="0" presStyleCnt="2"/>
      <dgm:spPr/>
      <dgm:t>
        <a:bodyPr/>
        <a:lstStyle/>
        <a:p>
          <a:endParaRPr lang="fr-FR"/>
        </a:p>
      </dgm:t>
    </dgm:pt>
    <dgm:pt modelId="{7D6FC201-FF12-405B-98E3-F30E2CEFA0EC}" type="pres">
      <dgm:prSet presAssocID="{10BF2926-1B28-4B84-992F-2075986AC9F4}" presName="hierRoot2" presStyleCnt="0">
        <dgm:presLayoutVars>
          <dgm:hierBranch/>
        </dgm:presLayoutVars>
      </dgm:prSet>
      <dgm:spPr/>
    </dgm:pt>
    <dgm:pt modelId="{B33F2869-0EBF-4D9F-AF2C-55E38A2204FB}" type="pres">
      <dgm:prSet presAssocID="{10BF2926-1B28-4B84-992F-2075986AC9F4}" presName="rootComposite" presStyleCnt="0"/>
      <dgm:spPr/>
    </dgm:pt>
    <dgm:pt modelId="{21FB9EB4-38F8-4D87-A464-BF783FF324EC}" type="pres">
      <dgm:prSet presAssocID="{10BF2926-1B28-4B84-992F-2075986AC9F4}" presName="rootText" presStyleLbl="node2" presStyleIdx="0" presStyleCnt="1" custScaleX="253205" custLinFactNeighborX="-41526" custLinFactNeighborY="-1769">
        <dgm:presLayoutVars>
          <dgm:chPref val="3"/>
        </dgm:presLayoutVars>
      </dgm:prSet>
      <dgm:spPr/>
      <dgm:t>
        <a:bodyPr/>
        <a:lstStyle/>
        <a:p>
          <a:endParaRPr lang="fr-FR"/>
        </a:p>
      </dgm:t>
    </dgm:pt>
    <dgm:pt modelId="{BFC57D76-B984-4597-B05A-161F65314633}" type="pres">
      <dgm:prSet presAssocID="{10BF2926-1B28-4B84-992F-2075986AC9F4}" presName="rootConnector" presStyleLbl="node2" presStyleIdx="0" presStyleCnt="1"/>
      <dgm:spPr/>
      <dgm:t>
        <a:bodyPr/>
        <a:lstStyle/>
        <a:p>
          <a:endParaRPr lang="fr-FR"/>
        </a:p>
      </dgm:t>
    </dgm:pt>
    <dgm:pt modelId="{4F0CD48C-52A6-4641-A475-46FDD0A78772}" type="pres">
      <dgm:prSet presAssocID="{10BF2926-1B28-4B84-992F-2075986AC9F4}" presName="hierChild4" presStyleCnt="0"/>
      <dgm:spPr/>
    </dgm:pt>
    <dgm:pt modelId="{A4F7C7B0-81CC-4269-93A6-B461852F952F}" type="pres">
      <dgm:prSet presAssocID="{C01662C9-6D38-4433-872C-28A5FA5C7CBE}" presName="Name35" presStyleLbl="parChTrans1D3" presStyleIdx="0" presStyleCnt="2"/>
      <dgm:spPr/>
      <dgm:t>
        <a:bodyPr/>
        <a:lstStyle/>
        <a:p>
          <a:endParaRPr lang="fr-FR"/>
        </a:p>
      </dgm:t>
    </dgm:pt>
    <dgm:pt modelId="{6815C3A5-E348-4231-938F-7346A73A99A9}" type="pres">
      <dgm:prSet presAssocID="{E0FB4A47-3722-4C8B-8AC8-419E1D42834E}" presName="hierRoot2" presStyleCnt="0">
        <dgm:presLayoutVars>
          <dgm:hierBranch val="init"/>
        </dgm:presLayoutVars>
      </dgm:prSet>
      <dgm:spPr/>
    </dgm:pt>
    <dgm:pt modelId="{41EB677C-5543-4C1F-85A6-F324E964DDF3}" type="pres">
      <dgm:prSet presAssocID="{E0FB4A47-3722-4C8B-8AC8-419E1D42834E}" presName="rootComposite" presStyleCnt="0"/>
      <dgm:spPr/>
    </dgm:pt>
    <dgm:pt modelId="{7F1BF8D0-9832-41D3-9775-6CAD7DB392BA}" type="pres">
      <dgm:prSet presAssocID="{E0FB4A47-3722-4C8B-8AC8-419E1D42834E}" presName="rootText" presStyleLbl="node3" presStyleIdx="0" presStyleCnt="2" custScaleX="205704" custLinFactNeighborX="-41526" custLinFactNeighborY="-1769">
        <dgm:presLayoutVars>
          <dgm:chPref val="3"/>
        </dgm:presLayoutVars>
      </dgm:prSet>
      <dgm:spPr/>
      <dgm:t>
        <a:bodyPr/>
        <a:lstStyle/>
        <a:p>
          <a:endParaRPr lang="fr-FR"/>
        </a:p>
      </dgm:t>
    </dgm:pt>
    <dgm:pt modelId="{20337708-78C6-4C32-8726-22D1424D3F21}" type="pres">
      <dgm:prSet presAssocID="{E0FB4A47-3722-4C8B-8AC8-419E1D42834E}" presName="rootConnector" presStyleLbl="node3" presStyleIdx="0" presStyleCnt="2"/>
      <dgm:spPr/>
      <dgm:t>
        <a:bodyPr/>
        <a:lstStyle/>
        <a:p>
          <a:endParaRPr lang="fr-FR"/>
        </a:p>
      </dgm:t>
    </dgm:pt>
    <dgm:pt modelId="{C9DF1F4F-34D2-4104-932F-770884000800}" type="pres">
      <dgm:prSet presAssocID="{E0FB4A47-3722-4C8B-8AC8-419E1D42834E}" presName="hierChild4" presStyleCnt="0"/>
      <dgm:spPr/>
    </dgm:pt>
    <dgm:pt modelId="{F4E8FE60-276B-4FF3-9813-BA17E6019C74}" type="pres">
      <dgm:prSet presAssocID="{E0FB4A47-3722-4C8B-8AC8-419E1D42834E}" presName="hierChild5" presStyleCnt="0"/>
      <dgm:spPr/>
    </dgm:pt>
    <dgm:pt modelId="{4B75089B-C09C-4529-8D4E-FA808B8BA170}" type="pres">
      <dgm:prSet presAssocID="{6A68743C-74B3-423D-B5E2-89120A748E22}" presName="Name35" presStyleLbl="parChTrans1D3" presStyleIdx="1" presStyleCnt="2"/>
      <dgm:spPr/>
      <dgm:t>
        <a:bodyPr/>
        <a:lstStyle/>
        <a:p>
          <a:endParaRPr lang="fr-FR"/>
        </a:p>
      </dgm:t>
    </dgm:pt>
    <dgm:pt modelId="{C84DBC51-DEF9-4C81-BBFF-C2EA57ACFDBD}" type="pres">
      <dgm:prSet presAssocID="{798D18AA-E728-41A2-BD37-2011C20947D0}" presName="hierRoot2" presStyleCnt="0">
        <dgm:presLayoutVars>
          <dgm:hierBranch val="init"/>
        </dgm:presLayoutVars>
      </dgm:prSet>
      <dgm:spPr/>
    </dgm:pt>
    <dgm:pt modelId="{447237FE-84AF-4D5E-A835-169F96E981D3}" type="pres">
      <dgm:prSet presAssocID="{798D18AA-E728-41A2-BD37-2011C20947D0}" presName="rootComposite" presStyleCnt="0"/>
      <dgm:spPr/>
    </dgm:pt>
    <dgm:pt modelId="{3E682979-B42C-427F-8AFA-159363490C38}" type="pres">
      <dgm:prSet presAssocID="{798D18AA-E728-41A2-BD37-2011C20947D0}" presName="rootText" presStyleLbl="node3" presStyleIdx="1" presStyleCnt="2" custScaleX="233015" custLinFactNeighborX="-41526" custLinFactNeighborY="-1769">
        <dgm:presLayoutVars>
          <dgm:chPref val="3"/>
        </dgm:presLayoutVars>
      </dgm:prSet>
      <dgm:spPr/>
      <dgm:t>
        <a:bodyPr/>
        <a:lstStyle/>
        <a:p>
          <a:endParaRPr lang="fr-FR"/>
        </a:p>
      </dgm:t>
    </dgm:pt>
    <dgm:pt modelId="{21925591-B34E-4A60-901F-B871805B5AE0}" type="pres">
      <dgm:prSet presAssocID="{798D18AA-E728-41A2-BD37-2011C20947D0}" presName="rootConnector" presStyleLbl="node3" presStyleIdx="1" presStyleCnt="2"/>
      <dgm:spPr/>
      <dgm:t>
        <a:bodyPr/>
        <a:lstStyle/>
        <a:p>
          <a:endParaRPr lang="fr-FR"/>
        </a:p>
      </dgm:t>
    </dgm:pt>
    <dgm:pt modelId="{EB269E1A-C4C0-42A9-B1DA-D8451805FC18}" type="pres">
      <dgm:prSet presAssocID="{798D18AA-E728-41A2-BD37-2011C20947D0}" presName="hierChild4" presStyleCnt="0"/>
      <dgm:spPr/>
    </dgm:pt>
    <dgm:pt modelId="{BFBF2848-CB6E-4135-95FF-FEAD4B49FD9D}" type="pres">
      <dgm:prSet presAssocID="{798D18AA-E728-41A2-BD37-2011C20947D0}" presName="hierChild5" presStyleCnt="0"/>
      <dgm:spPr/>
    </dgm:pt>
    <dgm:pt modelId="{332F8A58-F837-4B64-BDDC-9BE769BD00A0}" type="pres">
      <dgm:prSet presAssocID="{10BF2926-1B28-4B84-992F-2075986AC9F4}" presName="hierChild5" presStyleCnt="0"/>
      <dgm:spPr/>
    </dgm:pt>
    <dgm:pt modelId="{D2E5F047-5BE7-4941-8A78-BFFD41A2ECE4}" type="pres">
      <dgm:prSet presAssocID="{33F808D9-EBB4-40A9-976E-A05E4B08E5EC}" presName="hierChild3" presStyleCnt="0"/>
      <dgm:spPr/>
    </dgm:pt>
    <dgm:pt modelId="{4A4EBE3D-5BCB-4C8F-9E19-4BA09D482266}" type="pres">
      <dgm:prSet presAssocID="{65DD243C-36CA-45CE-B642-DEC437BE4ABC}" presName="Name111" presStyleLbl="parChTrans1D2" presStyleIdx="1" presStyleCnt="2"/>
      <dgm:spPr/>
      <dgm:t>
        <a:bodyPr/>
        <a:lstStyle/>
        <a:p>
          <a:endParaRPr lang="fr-FR"/>
        </a:p>
      </dgm:t>
    </dgm:pt>
    <dgm:pt modelId="{7655BB11-B874-474D-A902-666C62C6AADF}" type="pres">
      <dgm:prSet presAssocID="{C8FEFE01-4C5A-4925-832F-E081CA19A6B9}" presName="hierRoot3" presStyleCnt="0">
        <dgm:presLayoutVars>
          <dgm:hierBranch val="init"/>
        </dgm:presLayoutVars>
      </dgm:prSet>
      <dgm:spPr/>
    </dgm:pt>
    <dgm:pt modelId="{D06F47ED-B8FC-4684-B508-77B45A4D89DF}" type="pres">
      <dgm:prSet presAssocID="{C8FEFE01-4C5A-4925-832F-E081CA19A6B9}" presName="rootComposite3" presStyleCnt="0"/>
      <dgm:spPr/>
    </dgm:pt>
    <dgm:pt modelId="{C8696581-8720-4B7A-85DE-72B27773ACAB}" type="pres">
      <dgm:prSet presAssocID="{C8FEFE01-4C5A-4925-832F-E081CA19A6B9}" presName="rootText3" presStyleLbl="asst1" presStyleIdx="0" presStyleCnt="1" custScaleX="190423" custScaleY="217166" custLinFactX="85509" custLinFactNeighborX="100000" custLinFactNeighborY="-8931">
        <dgm:presLayoutVars>
          <dgm:chPref val="3"/>
        </dgm:presLayoutVars>
      </dgm:prSet>
      <dgm:spPr/>
      <dgm:t>
        <a:bodyPr/>
        <a:lstStyle/>
        <a:p>
          <a:endParaRPr lang="fr-FR"/>
        </a:p>
      </dgm:t>
    </dgm:pt>
    <dgm:pt modelId="{518F3A40-A92F-47DD-B3F0-24761400BFC6}" type="pres">
      <dgm:prSet presAssocID="{C8FEFE01-4C5A-4925-832F-E081CA19A6B9}" presName="rootConnector3" presStyleLbl="asst1" presStyleIdx="0" presStyleCnt="1"/>
      <dgm:spPr/>
      <dgm:t>
        <a:bodyPr/>
        <a:lstStyle/>
        <a:p>
          <a:endParaRPr lang="fr-FR"/>
        </a:p>
      </dgm:t>
    </dgm:pt>
    <dgm:pt modelId="{D9AA06FD-5966-4CDA-99F8-C07E382ED890}" type="pres">
      <dgm:prSet presAssocID="{C8FEFE01-4C5A-4925-832F-E081CA19A6B9}" presName="hierChild6" presStyleCnt="0"/>
      <dgm:spPr/>
    </dgm:pt>
    <dgm:pt modelId="{660EEE9E-8DC6-4EFC-ADBB-410DBBFA8CDB}" type="pres">
      <dgm:prSet presAssocID="{C8FEFE01-4C5A-4925-832F-E081CA19A6B9}" presName="hierChild7" presStyleCnt="0"/>
      <dgm:spPr/>
    </dgm:pt>
  </dgm:ptLst>
  <dgm:cxnLst>
    <dgm:cxn modelId="{9512D6CF-3444-4B45-9C17-C62DD3F5251C}" type="presOf" srcId="{E0FB4A47-3722-4C8B-8AC8-419E1D42834E}" destId="{20337708-78C6-4C32-8726-22D1424D3F21}" srcOrd="1" destOrd="0" presId="urn:microsoft.com/office/officeart/2005/8/layout/orgChart1"/>
    <dgm:cxn modelId="{8E6D30A6-D355-4411-9665-89BF0FBC0097}" srcId="{D95B52D0-48D4-45CB-9BCE-F3D938893391}" destId="{33F808D9-EBB4-40A9-976E-A05E4B08E5EC}" srcOrd="0" destOrd="0" parTransId="{8C3E6C00-8623-4284-820A-F48657B0A618}" sibTransId="{63D011DA-CC8D-406C-B788-4AC953BB456A}"/>
    <dgm:cxn modelId="{E433776E-26F3-41A6-BA0B-C84B73D32F39}" srcId="{10BF2926-1B28-4B84-992F-2075986AC9F4}" destId="{798D18AA-E728-41A2-BD37-2011C20947D0}" srcOrd="1" destOrd="0" parTransId="{6A68743C-74B3-423D-B5E2-89120A748E22}" sibTransId="{C34D217C-3901-44D0-9903-E7C780B28A63}"/>
    <dgm:cxn modelId="{F6D523D1-AC44-48CF-9B23-A35961C738C7}" type="presOf" srcId="{C01662C9-6D38-4433-872C-28A5FA5C7CBE}" destId="{A4F7C7B0-81CC-4269-93A6-B461852F952F}" srcOrd="0" destOrd="0" presId="urn:microsoft.com/office/officeart/2005/8/layout/orgChart1"/>
    <dgm:cxn modelId="{31B2ED4C-3A15-4CD1-AEC2-79F10BF8F3C8}" type="presOf" srcId="{798D18AA-E728-41A2-BD37-2011C20947D0}" destId="{21925591-B34E-4A60-901F-B871805B5AE0}" srcOrd="1" destOrd="0" presId="urn:microsoft.com/office/officeart/2005/8/layout/orgChart1"/>
    <dgm:cxn modelId="{165DBFFE-5EEB-41AF-8F73-8C8E9E45207A}" type="presOf" srcId="{65DD243C-36CA-45CE-B642-DEC437BE4ABC}" destId="{4A4EBE3D-5BCB-4C8F-9E19-4BA09D482266}" srcOrd="0" destOrd="0" presId="urn:microsoft.com/office/officeart/2005/8/layout/orgChart1"/>
    <dgm:cxn modelId="{CAD59160-75EC-449F-A600-98CEFF4664D1}" type="presOf" srcId="{6A68743C-74B3-423D-B5E2-89120A748E22}" destId="{4B75089B-C09C-4529-8D4E-FA808B8BA170}" srcOrd="0" destOrd="0" presId="urn:microsoft.com/office/officeart/2005/8/layout/orgChart1"/>
    <dgm:cxn modelId="{56F9978F-3D27-4886-BF84-8B0046B4E4E2}" type="presOf" srcId="{C8FEFE01-4C5A-4925-832F-E081CA19A6B9}" destId="{518F3A40-A92F-47DD-B3F0-24761400BFC6}" srcOrd="1" destOrd="0" presId="urn:microsoft.com/office/officeart/2005/8/layout/orgChart1"/>
    <dgm:cxn modelId="{CE2B60D9-6107-4367-9CFF-75DD5F11353E}" type="presOf" srcId="{C8FEFE01-4C5A-4925-832F-E081CA19A6B9}" destId="{C8696581-8720-4B7A-85DE-72B27773ACAB}" srcOrd="0" destOrd="0" presId="urn:microsoft.com/office/officeart/2005/8/layout/orgChart1"/>
    <dgm:cxn modelId="{03E4D5E8-AB9D-48B3-A29C-E4A7581B0C20}" type="presOf" srcId="{D95B52D0-48D4-45CB-9BCE-F3D938893391}" destId="{FAA5E336-0B9F-445A-81A6-E39082461849}" srcOrd="0" destOrd="0" presId="urn:microsoft.com/office/officeart/2005/8/layout/orgChart1"/>
    <dgm:cxn modelId="{81A585B3-44A0-4068-B55C-37FC342843D3}" type="presOf" srcId="{33F808D9-EBB4-40A9-976E-A05E4B08E5EC}" destId="{830F0D9E-C947-4712-A30C-8074987907AA}" srcOrd="1" destOrd="0" presId="urn:microsoft.com/office/officeart/2005/8/layout/orgChart1"/>
    <dgm:cxn modelId="{3413BB45-93D7-40D8-940B-F058A1D65FE0}" type="presOf" srcId="{700577D0-D58B-46E3-A1B6-4E14585759D9}" destId="{C7DC7DED-7AED-48DC-AB76-9254AF308129}" srcOrd="0" destOrd="0" presId="urn:microsoft.com/office/officeart/2005/8/layout/orgChart1"/>
    <dgm:cxn modelId="{9369785F-7B16-422F-BAFA-01E39492682B}" type="presOf" srcId="{10BF2926-1B28-4B84-992F-2075986AC9F4}" destId="{21FB9EB4-38F8-4D87-A464-BF783FF324EC}" srcOrd="0" destOrd="0" presId="urn:microsoft.com/office/officeart/2005/8/layout/orgChart1"/>
    <dgm:cxn modelId="{974E525B-3454-4252-B40F-AD557FED63C3}" srcId="{33F808D9-EBB4-40A9-976E-A05E4B08E5EC}" destId="{10BF2926-1B28-4B84-992F-2075986AC9F4}" srcOrd="1" destOrd="0" parTransId="{700577D0-D58B-46E3-A1B6-4E14585759D9}" sibTransId="{DAD16FC0-2EDB-4277-9D65-D2E0F75CDC2D}"/>
    <dgm:cxn modelId="{7209ACD0-29F6-4C06-9B29-341C56116982}" srcId="{10BF2926-1B28-4B84-992F-2075986AC9F4}" destId="{E0FB4A47-3722-4C8B-8AC8-419E1D42834E}" srcOrd="0" destOrd="0" parTransId="{C01662C9-6D38-4433-872C-28A5FA5C7CBE}" sibTransId="{3EF6D6F4-2784-45AE-B17B-4A833CDE434E}"/>
    <dgm:cxn modelId="{A02C1636-0EAB-457D-854B-819534E1C258}" type="presOf" srcId="{33F808D9-EBB4-40A9-976E-A05E4B08E5EC}" destId="{4B915CA7-CCB1-4BE9-B5F5-2378AA7979E0}" srcOrd="0" destOrd="0" presId="urn:microsoft.com/office/officeart/2005/8/layout/orgChart1"/>
    <dgm:cxn modelId="{4A6EECBB-DFD7-4BBC-919B-50091119F9EC}" type="presOf" srcId="{798D18AA-E728-41A2-BD37-2011C20947D0}" destId="{3E682979-B42C-427F-8AFA-159363490C38}" srcOrd="0" destOrd="0" presId="urn:microsoft.com/office/officeart/2005/8/layout/orgChart1"/>
    <dgm:cxn modelId="{2697AED6-281F-4B74-AEDC-E58E02C2EDF3}" type="presOf" srcId="{10BF2926-1B28-4B84-992F-2075986AC9F4}" destId="{BFC57D76-B984-4597-B05A-161F65314633}" srcOrd="1" destOrd="0" presId="urn:microsoft.com/office/officeart/2005/8/layout/orgChart1"/>
    <dgm:cxn modelId="{1A0A7324-A1D8-47D2-98E5-0882522A056D}" type="presOf" srcId="{E0FB4A47-3722-4C8B-8AC8-419E1D42834E}" destId="{7F1BF8D0-9832-41D3-9775-6CAD7DB392BA}" srcOrd="0" destOrd="0" presId="urn:microsoft.com/office/officeart/2005/8/layout/orgChart1"/>
    <dgm:cxn modelId="{E340D199-032F-424D-AAD4-67989B3A1C34}" srcId="{33F808D9-EBB4-40A9-976E-A05E4B08E5EC}" destId="{C8FEFE01-4C5A-4925-832F-E081CA19A6B9}" srcOrd="0" destOrd="0" parTransId="{65DD243C-36CA-45CE-B642-DEC437BE4ABC}" sibTransId="{FCE4E8F7-AE50-47D7-A1EB-7369D66380AC}"/>
    <dgm:cxn modelId="{88355613-464B-4347-BA39-81C192F6932C}" type="presParOf" srcId="{FAA5E336-0B9F-445A-81A6-E39082461849}" destId="{51CED965-EB9E-445C-8028-A3AD475B6F15}" srcOrd="0" destOrd="0" presId="urn:microsoft.com/office/officeart/2005/8/layout/orgChart1"/>
    <dgm:cxn modelId="{04C17B64-DDAA-408B-A58B-ED848D308CCC}" type="presParOf" srcId="{51CED965-EB9E-445C-8028-A3AD475B6F15}" destId="{FD7C4047-2A18-4756-8489-8FAF91E938AE}" srcOrd="0" destOrd="0" presId="urn:microsoft.com/office/officeart/2005/8/layout/orgChart1"/>
    <dgm:cxn modelId="{19663695-E8C5-4578-BCD5-3087462A97DB}" type="presParOf" srcId="{FD7C4047-2A18-4756-8489-8FAF91E938AE}" destId="{4B915CA7-CCB1-4BE9-B5F5-2378AA7979E0}" srcOrd="0" destOrd="0" presId="urn:microsoft.com/office/officeart/2005/8/layout/orgChart1"/>
    <dgm:cxn modelId="{BA570075-09B6-4D18-B301-460804ADF55E}" type="presParOf" srcId="{FD7C4047-2A18-4756-8489-8FAF91E938AE}" destId="{830F0D9E-C947-4712-A30C-8074987907AA}" srcOrd="1" destOrd="0" presId="urn:microsoft.com/office/officeart/2005/8/layout/orgChart1"/>
    <dgm:cxn modelId="{1903F19B-ADE2-4A34-9412-804489BCCF1F}" type="presParOf" srcId="{51CED965-EB9E-445C-8028-A3AD475B6F15}" destId="{E28CD764-041C-48C1-9648-239BDE4D16D4}" srcOrd="1" destOrd="0" presId="urn:microsoft.com/office/officeart/2005/8/layout/orgChart1"/>
    <dgm:cxn modelId="{B98C3BBF-BE76-4727-BDB4-A7AAE2EC8570}" type="presParOf" srcId="{E28CD764-041C-48C1-9648-239BDE4D16D4}" destId="{C7DC7DED-7AED-48DC-AB76-9254AF308129}" srcOrd="0" destOrd="0" presId="urn:microsoft.com/office/officeart/2005/8/layout/orgChart1"/>
    <dgm:cxn modelId="{D94FFD94-2556-4C1F-AD97-313A89F11A28}" type="presParOf" srcId="{E28CD764-041C-48C1-9648-239BDE4D16D4}" destId="{7D6FC201-FF12-405B-98E3-F30E2CEFA0EC}" srcOrd="1" destOrd="0" presId="urn:microsoft.com/office/officeart/2005/8/layout/orgChart1"/>
    <dgm:cxn modelId="{BD6C1233-E4EB-495F-90AB-3A058CAC2BF9}" type="presParOf" srcId="{7D6FC201-FF12-405B-98E3-F30E2CEFA0EC}" destId="{B33F2869-0EBF-4D9F-AF2C-55E38A2204FB}" srcOrd="0" destOrd="0" presId="urn:microsoft.com/office/officeart/2005/8/layout/orgChart1"/>
    <dgm:cxn modelId="{855C6D92-BE4E-4436-8EFB-E1E4DDE38C73}" type="presParOf" srcId="{B33F2869-0EBF-4D9F-AF2C-55E38A2204FB}" destId="{21FB9EB4-38F8-4D87-A464-BF783FF324EC}" srcOrd="0" destOrd="0" presId="urn:microsoft.com/office/officeart/2005/8/layout/orgChart1"/>
    <dgm:cxn modelId="{5CB442C7-3A00-438D-9993-893672947B66}" type="presParOf" srcId="{B33F2869-0EBF-4D9F-AF2C-55E38A2204FB}" destId="{BFC57D76-B984-4597-B05A-161F65314633}" srcOrd="1" destOrd="0" presId="urn:microsoft.com/office/officeart/2005/8/layout/orgChart1"/>
    <dgm:cxn modelId="{1C1ECC2A-6F14-4631-B9A9-500E8F147A67}" type="presParOf" srcId="{7D6FC201-FF12-405B-98E3-F30E2CEFA0EC}" destId="{4F0CD48C-52A6-4641-A475-46FDD0A78772}" srcOrd="1" destOrd="0" presId="urn:microsoft.com/office/officeart/2005/8/layout/orgChart1"/>
    <dgm:cxn modelId="{A5BD20C8-9131-42A7-B12C-0B2205F8A5FC}" type="presParOf" srcId="{4F0CD48C-52A6-4641-A475-46FDD0A78772}" destId="{A4F7C7B0-81CC-4269-93A6-B461852F952F}" srcOrd="0" destOrd="0" presId="urn:microsoft.com/office/officeart/2005/8/layout/orgChart1"/>
    <dgm:cxn modelId="{BF22107C-0865-43EC-9C0C-3DF7533147CE}" type="presParOf" srcId="{4F0CD48C-52A6-4641-A475-46FDD0A78772}" destId="{6815C3A5-E348-4231-938F-7346A73A99A9}" srcOrd="1" destOrd="0" presId="urn:microsoft.com/office/officeart/2005/8/layout/orgChart1"/>
    <dgm:cxn modelId="{8155F100-71C8-434D-89E9-B6A07A94A193}" type="presParOf" srcId="{6815C3A5-E348-4231-938F-7346A73A99A9}" destId="{41EB677C-5543-4C1F-85A6-F324E964DDF3}" srcOrd="0" destOrd="0" presId="urn:microsoft.com/office/officeart/2005/8/layout/orgChart1"/>
    <dgm:cxn modelId="{9CC2AB60-BEF2-489B-A8F7-6244B219145C}" type="presParOf" srcId="{41EB677C-5543-4C1F-85A6-F324E964DDF3}" destId="{7F1BF8D0-9832-41D3-9775-6CAD7DB392BA}" srcOrd="0" destOrd="0" presId="urn:microsoft.com/office/officeart/2005/8/layout/orgChart1"/>
    <dgm:cxn modelId="{1C0AE68D-AA1F-4DE6-B9FC-E05FAFF07449}" type="presParOf" srcId="{41EB677C-5543-4C1F-85A6-F324E964DDF3}" destId="{20337708-78C6-4C32-8726-22D1424D3F21}" srcOrd="1" destOrd="0" presId="urn:microsoft.com/office/officeart/2005/8/layout/orgChart1"/>
    <dgm:cxn modelId="{5E532E75-7D04-4225-992D-FB9B6BF76EDF}" type="presParOf" srcId="{6815C3A5-E348-4231-938F-7346A73A99A9}" destId="{C9DF1F4F-34D2-4104-932F-770884000800}" srcOrd="1" destOrd="0" presId="urn:microsoft.com/office/officeart/2005/8/layout/orgChart1"/>
    <dgm:cxn modelId="{AF9CB94B-7A67-4C88-A489-2B189F944CB7}" type="presParOf" srcId="{6815C3A5-E348-4231-938F-7346A73A99A9}" destId="{F4E8FE60-276B-4FF3-9813-BA17E6019C74}" srcOrd="2" destOrd="0" presId="urn:microsoft.com/office/officeart/2005/8/layout/orgChart1"/>
    <dgm:cxn modelId="{63B9A5E3-CBAE-4DAD-A072-CEDA1601B8A7}" type="presParOf" srcId="{4F0CD48C-52A6-4641-A475-46FDD0A78772}" destId="{4B75089B-C09C-4529-8D4E-FA808B8BA170}" srcOrd="2" destOrd="0" presId="urn:microsoft.com/office/officeart/2005/8/layout/orgChart1"/>
    <dgm:cxn modelId="{30E78CF2-F8DD-4A61-9A69-426F2BBA5D5D}" type="presParOf" srcId="{4F0CD48C-52A6-4641-A475-46FDD0A78772}" destId="{C84DBC51-DEF9-4C81-BBFF-C2EA57ACFDBD}" srcOrd="3" destOrd="0" presId="urn:microsoft.com/office/officeart/2005/8/layout/orgChart1"/>
    <dgm:cxn modelId="{04110F3F-08F2-4406-934D-5AE0B96EA39D}" type="presParOf" srcId="{C84DBC51-DEF9-4C81-BBFF-C2EA57ACFDBD}" destId="{447237FE-84AF-4D5E-A835-169F96E981D3}" srcOrd="0" destOrd="0" presId="urn:microsoft.com/office/officeart/2005/8/layout/orgChart1"/>
    <dgm:cxn modelId="{B1B1BE78-AA0A-4F8C-BFB6-53963D6A9554}" type="presParOf" srcId="{447237FE-84AF-4D5E-A835-169F96E981D3}" destId="{3E682979-B42C-427F-8AFA-159363490C38}" srcOrd="0" destOrd="0" presId="urn:microsoft.com/office/officeart/2005/8/layout/orgChart1"/>
    <dgm:cxn modelId="{70FBA345-7971-4095-865B-B1402C505523}" type="presParOf" srcId="{447237FE-84AF-4D5E-A835-169F96E981D3}" destId="{21925591-B34E-4A60-901F-B871805B5AE0}" srcOrd="1" destOrd="0" presId="urn:microsoft.com/office/officeart/2005/8/layout/orgChart1"/>
    <dgm:cxn modelId="{9F2DE64A-27BC-42DB-AB8A-F7A2ED4AA946}" type="presParOf" srcId="{C84DBC51-DEF9-4C81-BBFF-C2EA57ACFDBD}" destId="{EB269E1A-C4C0-42A9-B1DA-D8451805FC18}" srcOrd="1" destOrd="0" presId="urn:microsoft.com/office/officeart/2005/8/layout/orgChart1"/>
    <dgm:cxn modelId="{7C788D0E-EBFD-4136-945D-2C8D5B4DED1A}" type="presParOf" srcId="{C84DBC51-DEF9-4C81-BBFF-C2EA57ACFDBD}" destId="{BFBF2848-CB6E-4135-95FF-FEAD4B49FD9D}" srcOrd="2" destOrd="0" presId="urn:microsoft.com/office/officeart/2005/8/layout/orgChart1"/>
    <dgm:cxn modelId="{7A74950B-E112-40EB-B7C5-8D1A0BD3C99E}" type="presParOf" srcId="{7D6FC201-FF12-405B-98E3-F30E2CEFA0EC}" destId="{332F8A58-F837-4B64-BDDC-9BE769BD00A0}" srcOrd="2" destOrd="0" presId="urn:microsoft.com/office/officeart/2005/8/layout/orgChart1"/>
    <dgm:cxn modelId="{90DD2642-F3B0-4F4F-AE6E-6143B8F30749}" type="presParOf" srcId="{51CED965-EB9E-445C-8028-A3AD475B6F15}" destId="{D2E5F047-5BE7-4941-8A78-BFFD41A2ECE4}" srcOrd="2" destOrd="0" presId="urn:microsoft.com/office/officeart/2005/8/layout/orgChart1"/>
    <dgm:cxn modelId="{119BA593-28DC-476C-9F8E-A0658413D0D5}" type="presParOf" srcId="{D2E5F047-5BE7-4941-8A78-BFFD41A2ECE4}" destId="{4A4EBE3D-5BCB-4C8F-9E19-4BA09D482266}" srcOrd="0" destOrd="0" presId="urn:microsoft.com/office/officeart/2005/8/layout/orgChart1"/>
    <dgm:cxn modelId="{4536A002-FF3A-4BBC-84B8-EC194477D03A}" type="presParOf" srcId="{D2E5F047-5BE7-4941-8A78-BFFD41A2ECE4}" destId="{7655BB11-B874-474D-A902-666C62C6AADF}" srcOrd="1" destOrd="0" presId="urn:microsoft.com/office/officeart/2005/8/layout/orgChart1"/>
    <dgm:cxn modelId="{9D395258-2C13-473F-9150-D61C5BE4D33B}" type="presParOf" srcId="{7655BB11-B874-474D-A902-666C62C6AADF}" destId="{D06F47ED-B8FC-4684-B508-77B45A4D89DF}" srcOrd="0" destOrd="0" presId="urn:microsoft.com/office/officeart/2005/8/layout/orgChart1"/>
    <dgm:cxn modelId="{A3B67C38-1B7D-4001-AB99-6F25385CA483}" type="presParOf" srcId="{D06F47ED-B8FC-4684-B508-77B45A4D89DF}" destId="{C8696581-8720-4B7A-85DE-72B27773ACAB}" srcOrd="0" destOrd="0" presId="urn:microsoft.com/office/officeart/2005/8/layout/orgChart1"/>
    <dgm:cxn modelId="{AE78152A-8693-4D52-8B70-E1139EA85A23}" type="presParOf" srcId="{D06F47ED-B8FC-4684-B508-77B45A4D89DF}" destId="{518F3A40-A92F-47DD-B3F0-24761400BFC6}" srcOrd="1" destOrd="0" presId="urn:microsoft.com/office/officeart/2005/8/layout/orgChart1"/>
    <dgm:cxn modelId="{10ABC24C-241D-4752-969D-96305376B614}" type="presParOf" srcId="{7655BB11-B874-474D-A902-666C62C6AADF}" destId="{D9AA06FD-5966-4CDA-99F8-C07E382ED890}" srcOrd="1" destOrd="0" presId="urn:microsoft.com/office/officeart/2005/8/layout/orgChart1"/>
    <dgm:cxn modelId="{5EFC6732-3510-43AF-AA3F-9B33F4136CBE}" type="presParOf" srcId="{7655BB11-B874-474D-A902-666C62C6AADF}" destId="{660EEE9E-8DC6-4EFC-ADBB-410DBBFA8CDB}" srcOrd="2" destOrd="0" presId="urn:microsoft.com/office/officeart/2005/8/layout/orgChart1"/>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EBE3D-5BCB-4C8F-9E19-4BA09D482266}">
      <dsp:nvSpPr>
        <dsp:cNvPr id="0" name=""/>
        <dsp:cNvSpPr/>
      </dsp:nvSpPr>
      <dsp:spPr>
        <a:xfrm>
          <a:off x="4227369" y="954866"/>
          <a:ext cx="359044" cy="938147"/>
        </a:xfrm>
        <a:custGeom>
          <a:avLst/>
          <a:gdLst/>
          <a:ahLst/>
          <a:cxnLst/>
          <a:rect l="0" t="0" r="0" b="0"/>
          <a:pathLst>
            <a:path>
              <a:moveTo>
                <a:pt x="0" y="0"/>
              </a:moveTo>
              <a:lnTo>
                <a:pt x="0" y="938147"/>
              </a:lnTo>
              <a:lnTo>
                <a:pt x="359044" y="938147"/>
              </a:lnTo>
            </a:path>
          </a:pathLst>
        </a:custGeom>
        <a:noFill/>
        <a:ln w="19050" cap="flat" cmpd="sng" algn="ctr">
          <a:solidFill>
            <a:srgbClr val="C00000"/>
          </a:solidFill>
          <a:prstDash val="solid"/>
          <a:miter lim="800000"/>
          <a:tailEnd type="triangle"/>
        </a:ln>
        <a:effectLst/>
      </dsp:spPr>
      <dsp:style>
        <a:lnRef idx="2">
          <a:scrgbClr r="0" g="0" b="0"/>
        </a:lnRef>
        <a:fillRef idx="0">
          <a:scrgbClr r="0" g="0" b="0"/>
        </a:fillRef>
        <a:effectRef idx="0">
          <a:scrgbClr r="0" g="0" b="0"/>
        </a:effectRef>
        <a:fontRef idx="minor"/>
      </dsp:style>
    </dsp:sp>
    <dsp:sp modelId="{4B75089B-C09C-4529-8D4E-FA808B8BA170}">
      <dsp:nvSpPr>
        <dsp:cNvPr id="0" name=""/>
        <dsp:cNvSpPr/>
      </dsp:nvSpPr>
      <dsp:spPr>
        <a:xfrm>
          <a:off x="4227369" y="3665033"/>
          <a:ext cx="1558610" cy="288753"/>
        </a:xfrm>
        <a:custGeom>
          <a:avLst/>
          <a:gdLst/>
          <a:ahLst/>
          <a:cxnLst/>
          <a:rect l="0" t="0" r="0" b="0"/>
          <a:pathLst>
            <a:path>
              <a:moveTo>
                <a:pt x="0" y="0"/>
              </a:moveTo>
              <a:lnTo>
                <a:pt x="0" y="144376"/>
              </a:lnTo>
              <a:lnTo>
                <a:pt x="1558610" y="144376"/>
              </a:lnTo>
              <a:lnTo>
                <a:pt x="1558610" y="288753"/>
              </a:lnTo>
            </a:path>
          </a:pathLst>
        </a:custGeom>
        <a:noFill/>
        <a:ln w="19050" cap="flat" cmpd="sng" algn="ctr">
          <a:solidFill>
            <a:srgbClr val="C00000"/>
          </a:solidFill>
          <a:prstDash val="solid"/>
          <a:miter lim="800000"/>
          <a:tailEnd type="triangle"/>
        </a:ln>
        <a:effectLst/>
      </dsp:spPr>
      <dsp:style>
        <a:lnRef idx="2">
          <a:scrgbClr r="0" g="0" b="0"/>
        </a:lnRef>
        <a:fillRef idx="0">
          <a:scrgbClr r="0" g="0" b="0"/>
        </a:fillRef>
        <a:effectRef idx="0">
          <a:scrgbClr r="0" g="0" b="0"/>
        </a:effectRef>
        <a:fontRef idx="minor"/>
      </dsp:style>
    </dsp:sp>
    <dsp:sp modelId="{A4F7C7B0-81CC-4269-93A6-B461852F952F}">
      <dsp:nvSpPr>
        <dsp:cNvPr id="0" name=""/>
        <dsp:cNvSpPr/>
      </dsp:nvSpPr>
      <dsp:spPr>
        <a:xfrm>
          <a:off x="2480992" y="3665033"/>
          <a:ext cx="1746376" cy="288753"/>
        </a:xfrm>
        <a:custGeom>
          <a:avLst/>
          <a:gdLst/>
          <a:ahLst/>
          <a:cxnLst/>
          <a:rect l="0" t="0" r="0" b="0"/>
          <a:pathLst>
            <a:path>
              <a:moveTo>
                <a:pt x="1746376" y="0"/>
              </a:moveTo>
              <a:lnTo>
                <a:pt x="1746376" y="144376"/>
              </a:lnTo>
              <a:lnTo>
                <a:pt x="0" y="144376"/>
              </a:lnTo>
              <a:lnTo>
                <a:pt x="0" y="288753"/>
              </a:lnTo>
            </a:path>
          </a:pathLst>
        </a:custGeom>
        <a:noFill/>
        <a:ln w="19050" cap="flat" cmpd="sng" algn="ctr">
          <a:solidFill>
            <a:srgbClr val="C00000"/>
          </a:solidFill>
          <a:prstDash val="solid"/>
          <a:miter lim="800000"/>
          <a:tailEnd type="triangle"/>
        </a:ln>
        <a:effectLst/>
      </dsp:spPr>
      <dsp:style>
        <a:lnRef idx="2">
          <a:scrgbClr r="0" g="0" b="0"/>
        </a:lnRef>
        <a:fillRef idx="0">
          <a:scrgbClr r="0" g="0" b="0"/>
        </a:fillRef>
        <a:effectRef idx="0">
          <a:scrgbClr r="0" g="0" b="0"/>
        </a:effectRef>
        <a:fontRef idx="minor"/>
      </dsp:style>
    </dsp:sp>
    <dsp:sp modelId="{C7DC7DED-7AED-48DC-AB76-9254AF308129}">
      <dsp:nvSpPr>
        <dsp:cNvPr id="0" name=""/>
        <dsp:cNvSpPr/>
      </dsp:nvSpPr>
      <dsp:spPr>
        <a:xfrm>
          <a:off x="4181649" y="954866"/>
          <a:ext cx="91440" cy="2022658"/>
        </a:xfrm>
        <a:custGeom>
          <a:avLst/>
          <a:gdLst/>
          <a:ahLst/>
          <a:cxnLst/>
          <a:rect l="0" t="0" r="0" b="0"/>
          <a:pathLst>
            <a:path>
              <a:moveTo>
                <a:pt x="45720" y="0"/>
              </a:moveTo>
              <a:lnTo>
                <a:pt x="45720" y="2022658"/>
              </a:lnTo>
            </a:path>
          </a:pathLst>
        </a:custGeom>
        <a:noFill/>
        <a:ln w="19050" cap="flat" cmpd="sng" algn="ctr">
          <a:solidFill>
            <a:srgbClr val="C00000"/>
          </a:solidFill>
          <a:prstDash val="solid"/>
          <a:miter lim="800000"/>
          <a:tailEnd type="triangle"/>
        </a:ln>
        <a:effectLst/>
      </dsp:spPr>
      <dsp:style>
        <a:lnRef idx="2">
          <a:scrgbClr r="0" g="0" b="0"/>
        </a:lnRef>
        <a:fillRef idx="0">
          <a:scrgbClr r="0" g="0" b="0"/>
        </a:fillRef>
        <a:effectRef idx="0">
          <a:scrgbClr r="0" g="0" b="0"/>
        </a:effectRef>
        <a:fontRef idx="minor"/>
      </dsp:style>
    </dsp:sp>
    <dsp:sp modelId="{4B915CA7-CCB1-4BE9-B5F5-2378AA7979E0}">
      <dsp:nvSpPr>
        <dsp:cNvPr id="0" name=""/>
        <dsp:cNvSpPr/>
      </dsp:nvSpPr>
      <dsp:spPr>
        <a:xfrm>
          <a:off x="1210895" y="37722"/>
          <a:ext cx="6032946" cy="917143"/>
        </a:xfrm>
        <a:prstGeom prst="rect">
          <a:avLst/>
        </a:prstGeom>
        <a:noFill/>
        <a:ln w="1905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CM" sz="1800" b="0" kern="1200" dirty="0">
              <a:solidFill>
                <a:schemeClr val="tx1"/>
              </a:solidFill>
              <a:latin typeface="Arial" panose="020B0604020202020204" pitchFamily="34" charset="0"/>
              <a:cs typeface="Arial" panose="020B0604020202020204" pitchFamily="34" charset="0"/>
            </a:rPr>
            <a:t>Patients sollicités par téléphone  </a:t>
          </a:r>
        </a:p>
        <a:p>
          <a:pPr lvl="0" algn="ctr" defTabSz="800100">
            <a:lnSpc>
              <a:spcPct val="90000"/>
            </a:lnSpc>
            <a:spcBef>
              <a:spcPct val="0"/>
            </a:spcBef>
            <a:spcAft>
              <a:spcPct val="35000"/>
            </a:spcAft>
          </a:pPr>
          <a:r>
            <a:rPr lang="fr-CM" sz="1800" b="1" kern="1200" dirty="0">
              <a:solidFill>
                <a:schemeClr val="tx1"/>
              </a:solidFill>
              <a:latin typeface="Arial" panose="020B0604020202020204" pitchFamily="34" charset="0"/>
              <a:cs typeface="Arial" panose="020B0604020202020204" pitchFamily="34" charset="0"/>
            </a:rPr>
            <a:t>N=127</a:t>
          </a:r>
          <a:endParaRPr lang="fr-FR" sz="1800" b="1" kern="1200" dirty="0">
            <a:solidFill>
              <a:schemeClr val="tx1"/>
            </a:solidFill>
            <a:latin typeface="Arial" panose="020B0604020202020204" pitchFamily="34" charset="0"/>
            <a:cs typeface="Arial" panose="020B0604020202020204" pitchFamily="34" charset="0"/>
          </a:endParaRPr>
        </a:p>
      </dsp:txBody>
      <dsp:txXfrm>
        <a:off x="1210895" y="37722"/>
        <a:ext cx="6032946" cy="917143"/>
      </dsp:txXfrm>
    </dsp:sp>
    <dsp:sp modelId="{21FB9EB4-38F8-4D87-A464-BF783FF324EC}">
      <dsp:nvSpPr>
        <dsp:cNvPr id="0" name=""/>
        <dsp:cNvSpPr/>
      </dsp:nvSpPr>
      <dsp:spPr>
        <a:xfrm>
          <a:off x="2486561" y="2977524"/>
          <a:ext cx="3481614" cy="687509"/>
        </a:xfrm>
        <a:prstGeom prst="rect">
          <a:avLst/>
        </a:prstGeom>
        <a:noFill/>
        <a:ln w="1905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a:solidFill>
                <a:schemeClr val="tx1"/>
              </a:solidFill>
              <a:latin typeface="Arial" panose="020B0604020202020204" pitchFamily="34" charset="0"/>
              <a:cs typeface="Arial" panose="020B0604020202020204" pitchFamily="34" charset="0"/>
            </a:rPr>
            <a:t>Patients inclus</a:t>
          </a:r>
        </a:p>
        <a:p>
          <a:pPr lvl="0" algn="ctr" defTabSz="800100">
            <a:lnSpc>
              <a:spcPct val="90000"/>
            </a:lnSpc>
            <a:spcBef>
              <a:spcPct val="0"/>
            </a:spcBef>
            <a:spcAft>
              <a:spcPct val="35000"/>
            </a:spcAft>
          </a:pPr>
          <a:r>
            <a:rPr lang="fr-FR" sz="1800" b="1" kern="1200" dirty="0">
              <a:solidFill>
                <a:schemeClr val="tx1"/>
              </a:solidFill>
              <a:latin typeface="Arial" panose="020B0604020202020204" pitchFamily="34" charset="0"/>
              <a:cs typeface="Arial" panose="020B0604020202020204" pitchFamily="34" charset="0"/>
            </a:rPr>
            <a:t>N=89</a:t>
          </a:r>
        </a:p>
      </dsp:txBody>
      <dsp:txXfrm>
        <a:off x="2486561" y="2977524"/>
        <a:ext cx="3481614" cy="687509"/>
      </dsp:txXfrm>
    </dsp:sp>
    <dsp:sp modelId="{7F1BF8D0-9832-41D3-9775-6CAD7DB392BA}">
      <dsp:nvSpPr>
        <dsp:cNvPr id="0" name=""/>
        <dsp:cNvSpPr/>
      </dsp:nvSpPr>
      <dsp:spPr>
        <a:xfrm>
          <a:off x="1066759" y="3953787"/>
          <a:ext cx="2828467" cy="687509"/>
        </a:xfrm>
        <a:prstGeom prst="rect">
          <a:avLst/>
        </a:prstGeom>
        <a:noFill/>
        <a:ln w="1905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a:solidFill>
                <a:schemeClr val="tx1"/>
              </a:solidFill>
              <a:latin typeface="Arial" panose="020B0604020202020204" pitchFamily="34" charset="0"/>
              <a:cs typeface="Arial" panose="020B0604020202020204" pitchFamily="34" charset="0"/>
            </a:rPr>
            <a:t>AOD</a:t>
          </a:r>
        </a:p>
        <a:p>
          <a:pPr lvl="0" algn="ctr" defTabSz="800100">
            <a:lnSpc>
              <a:spcPct val="90000"/>
            </a:lnSpc>
            <a:spcBef>
              <a:spcPct val="0"/>
            </a:spcBef>
            <a:spcAft>
              <a:spcPct val="35000"/>
            </a:spcAft>
          </a:pPr>
          <a:r>
            <a:rPr lang="fr-FR" sz="1800" b="1" kern="1200" dirty="0">
              <a:solidFill>
                <a:schemeClr val="tx1"/>
              </a:solidFill>
              <a:latin typeface="Arial" panose="020B0604020202020204" pitchFamily="34" charset="0"/>
              <a:cs typeface="Arial" panose="020B0604020202020204" pitchFamily="34" charset="0"/>
            </a:rPr>
            <a:t>N=28</a:t>
          </a:r>
        </a:p>
      </dsp:txBody>
      <dsp:txXfrm>
        <a:off x="1066759" y="3953787"/>
        <a:ext cx="2828467" cy="687509"/>
      </dsp:txXfrm>
    </dsp:sp>
    <dsp:sp modelId="{3E682979-B42C-427F-8AFA-159363490C38}">
      <dsp:nvSpPr>
        <dsp:cNvPr id="0" name=""/>
        <dsp:cNvSpPr/>
      </dsp:nvSpPr>
      <dsp:spPr>
        <a:xfrm>
          <a:off x="4183980" y="3953787"/>
          <a:ext cx="3203998" cy="687509"/>
        </a:xfrm>
        <a:prstGeom prst="rect">
          <a:avLst/>
        </a:prstGeom>
        <a:noFill/>
        <a:ln w="1905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r-FR" sz="1800" kern="1200" dirty="0">
              <a:solidFill>
                <a:schemeClr val="tx1"/>
              </a:solidFill>
              <a:latin typeface="Arial" panose="020B0604020202020204" pitchFamily="34" charset="0"/>
              <a:cs typeface="Arial" panose="020B0604020202020204" pitchFamily="34" charset="0"/>
            </a:rPr>
            <a:t>AVK</a:t>
          </a:r>
        </a:p>
        <a:p>
          <a:pPr lvl="0" algn="ctr" defTabSz="800100">
            <a:lnSpc>
              <a:spcPct val="90000"/>
            </a:lnSpc>
            <a:spcBef>
              <a:spcPct val="0"/>
            </a:spcBef>
            <a:spcAft>
              <a:spcPct val="35000"/>
            </a:spcAft>
          </a:pPr>
          <a:r>
            <a:rPr lang="fr-FR" sz="1800" b="1" kern="1200" dirty="0">
              <a:solidFill>
                <a:schemeClr val="tx1"/>
              </a:solidFill>
              <a:latin typeface="Arial" panose="020B0604020202020204" pitchFamily="34" charset="0"/>
              <a:cs typeface="Arial" panose="020B0604020202020204" pitchFamily="34" charset="0"/>
            </a:rPr>
            <a:t>N=61</a:t>
          </a:r>
        </a:p>
      </dsp:txBody>
      <dsp:txXfrm>
        <a:off x="4183980" y="3953787"/>
        <a:ext cx="3203998" cy="687509"/>
      </dsp:txXfrm>
    </dsp:sp>
    <dsp:sp modelId="{C8696581-8720-4B7A-85DE-72B27773ACAB}">
      <dsp:nvSpPr>
        <dsp:cNvPr id="0" name=""/>
        <dsp:cNvSpPr/>
      </dsp:nvSpPr>
      <dsp:spPr>
        <a:xfrm>
          <a:off x="4586413" y="1146495"/>
          <a:ext cx="2618350" cy="1493035"/>
        </a:xfrm>
        <a:prstGeom prst="rect">
          <a:avLst/>
        </a:prstGeom>
        <a:noFill/>
        <a:ln w="19050" cap="flat" cmpd="sng" algn="ctr">
          <a:solidFill>
            <a:srgbClr val="C0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lvl="0" algn="l" defTabSz="666750">
            <a:lnSpc>
              <a:spcPct val="90000"/>
            </a:lnSpc>
            <a:spcBef>
              <a:spcPct val="0"/>
            </a:spcBef>
            <a:spcAft>
              <a:spcPct val="35000"/>
            </a:spcAft>
          </a:pPr>
          <a:r>
            <a:rPr lang="fr-FR" sz="1500" kern="1200" dirty="0">
              <a:solidFill>
                <a:schemeClr val="tx1"/>
              </a:solidFill>
              <a:latin typeface="+mn-lt"/>
              <a:cs typeface="Times New Roman" pitchFamily="18" charset="0"/>
            </a:rPr>
            <a:t>     - </a:t>
          </a:r>
          <a:r>
            <a:rPr lang="fr-FR" sz="1800" kern="1200" dirty="0">
              <a:solidFill>
                <a:schemeClr val="tx1"/>
              </a:solidFill>
              <a:latin typeface="Arial" panose="020B0604020202020204" pitchFamily="34" charset="0"/>
              <a:cs typeface="Arial" panose="020B0604020202020204" pitchFamily="34" charset="0"/>
            </a:rPr>
            <a:t>24 patients non joignables</a:t>
          </a:r>
        </a:p>
        <a:p>
          <a:pPr lvl="0" algn="l" defTabSz="666750">
            <a:lnSpc>
              <a:spcPct val="90000"/>
            </a:lnSpc>
            <a:spcBef>
              <a:spcPct val="0"/>
            </a:spcBef>
            <a:spcAft>
              <a:spcPct val="35000"/>
            </a:spcAft>
          </a:pPr>
          <a:r>
            <a:rPr lang="fr-FR" sz="1800" kern="1200" dirty="0">
              <a:solidFill>
                <a:schemeClr val="tx1"/>
              </a:solidFill>
              <a:latin typeface="Arial" panose="020B0604020202020204" pitchFamily="34" charset="0"/>
              <a:cs typeface="Arial" panose="020B0604020202020204" pitchFamily="34" charset="0"/>
            </a:rPr>
            <a:t>     - 2 ont refusé de participer</a:t>
          </a:r>
        </a:p>
        <a:p>
          <a:pPr lvl="0" algn="l" defTabSz="666750">
            <a:lnSpc>
              <a:spcPct val="90000"/>
            </a:lnSpc>
            <a:spcBef>
              <a:spcPct val="0"/>
            </a:spcBef>
            <a:spcAft>
              <a:spcPct val="35000"/>
            </a:spcAft>
          </a:pPr>
          <a:r>
            <a:rPr lang="fr-FR" sz="1800" kern="1200" dirty="0">
              <a:solidFill>
                <a:schemeClr val="tx1"/>
              </a:solidFill>
              <a:latin typeface="Arial" panose="020B0604020202020204" pitchFamily="34" charset="0"/>
              <a:cs typeface="Arial" panose="020B0604020202020204" pitchFamily="34" charset="0"/>
            </a:rPr>
            <a:t>     - 12 décédés</a:t>
          </a:r>
        </a:p>
      </dsp:txBody>
      <dsp:txXfrm>
        <a:off x="4586413" y="1146495"/>
        <a:ext cx="2618350" cy="149303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6C684D-9C41-4F56-848A-646BE90EE2AA}" type="datetimeFigureOut">
              <a:rPr lang="fr-FR" smtClean="0"/>
              <a:t>27/10/2021</a:t>
            </a:fld>
            <a:endParaRPr lang="fr-F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4F79E7-2BF7-4AE1-B925-DA32D7CDBC9D}" type="slidenum">
              <a:rPr lang="fr-FR" smtClean="0"/>
              <a:t>‹N°›</a:t>
            </a:fld>
            <a:endParaRPr lang="fr-FR"/>
          </a:p>
        </p:txBody>
      </p:sp>
    </p:spTree>
    <p:extLst>
      <p:ext uri="{BB962C8B-B14F-4D97-AF65-F5344CB8AC3E}">
        <p14:creationId xmlns:p14="http://schemas.microsoft.com/office/powerpoint/2010/main" val="31691921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commentaires 2"/>
          <p:cNvSpPr>
            <a:spLocks noGrp="1"/>
          </p:cNvSpPr>
          <p:nvPr>
            <p:ph type="body" idx="1"/>
          </p:nvPr>
        </p:nvSpPr>
        <p:spPr/>
        <p:txBody>
          <a:bodyPr/>
          <a:lstStyle/>
          <a:p>
            <a:r>
              <a:rPr lang="fr-CM" dirty="0" smtClean="0"/>
              <a:t>Merci Monsieur,</a:t>
            </a:r>
          </a:p>
          <a:p>
            <a:r>
              <a:rPr lang="fr-CM" dirty="0" smtClean="0"/>
              <a:t>Monsieur le président</a:t>
            </a:r>
          </a:p>
          <a:p>
            <a:r>
              <a:rPr lang="fr-CM" dirty="0" smtClean="0"/>
              <a:t>Honorables membres du panel</a:t>
            </a:r>
          </a:p>
          <a:p>
            <a:r>
              <a:rPr lang="fr-CM" dirty="0" smtClean="0"/>
              <a:t>Cher Maîtres</a:t>
            </a:r>
            <a:endParaRPr lang="fr-CM" dirty="0"/>
          </a:p>
        </p:txBody>
      </p:sp>
      <p:sp>
        <p:nvSpPr>
          <p:cNvPr id="4" name="Espace réservé du numéro de diapositive 3"/>
          <p:cNvSpPr>
            <a:spLocks noGrp="1"/>
          </p:cNvSpPr>
          <p:nvPr>
            <p:ph type="sldNum" sz="quarter" idx="10"/>
          </p:nvPr>
        </p:nvSpPr>
        <p:spPr/>
        <p:txBody>
          <a:bodyPr/>
          <a:lstStyle/>
          <a:p>
            <a:fld id="{A54B243B-AA52-499B-9015-24DCFBF7A734}" type="slidenum">
              <a:rPr lang="fr-CM" smtClean="0"/>
              <a:t>1</a:t>
            </a:fld>
            <a:endParaRPr lang="fr-CM"/>
          </a:p>
        </p:txBody>
      </p:sp>
    </p:spTree>
    <p:extLst>
      <p:ext uri="{BB962C8B-B14F-4D97-AF65-F5344CB8AC3E}">
        <p14:creationId xmlns:p14="http://schemas.microsoft.com/office/powerpoint/2010/main" val="31558953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r>
              <a:rPr lang="fr-CM" dirty="0"/>
              <a:t>Au  questionnaire </a:t>
            </a:r>
            <a:r>
              <a:rPr lang="fr-CM" dirty="0" err="1"/>
              <a:t>Morisky</a:t>
            </a:r>
            <a:r>
              <a:rPr lang="fr-CM" dirty="0"/>
              <a:t> </a:t>
            </a:r>
            <a:r>
              <a:rPr lang="fr-CM" dirty="0" err="1"/>
              <a:t>Medication</a:t>
            </a:r>
            <a:r>
              <a:rPr lang="fr-CM" dirty="0"/>
              <a:t> </a:t>
            </a:r>
            <a:r>
              <a:rPr lang="fr-CM" dirty="0" err="1"/>
              <a:t>Adherence</a:t>
            </a:r>
            <a:r>
              <a:rPr lang="fr-CM" dirty="0"/>
              <a:t> </a:t>
            </a:r>
            <a:r>
              <a:rPr lang="fr-CM" dirty="0" err="1"/>
              <a:t>Scale</a:t>
            </a:r>
            <a:r>
              <a:rPr lang="fr-CM" dirty="0"/>
              <a:t> en huit items  :</a:t>
            </a:r>
          </a:p>
          <a:p>
            <a:r>
              <a:rPr lang="fr-CM" sz="1200" kern="1200" dirty="0">
                <a:solidFill>
                  <a:schemeClr val="tx1"/>
                </a:solidFill>
                <a:effectLst/>
                <a:latin typeface="+mn-lt"/>
                <a:ea typeface="+mn-ea"/>
                <a:cs typeface="+mn-cs"/>
              </a:rPr>
              <a:t>Le calcul du score total permettait  de classer les patients  en trois </a:t>
            </a:r>
            <a:r>
              <a:rPr lang="fr-CM" sz="1200" kern="1200" dirty="0" err="1">
                <a:solidFill>
                  <a:schemeClr val="tx1"/>
                </a:solidFill>
                <a:effectLst/>
                <a:latin typeface="+mn-lt"/>
                <a:ea typeface="+mn-ea"/>
                <a:cs typeface="+mn-cs"/>
              </a:rPr>
              <a:t>categories</a:t>
            </a:r>
            <a:r>
              <a:rPr lang="fr-CM" sz="1200" kern="1200" dirty="0">
                <a:solidFill>
                  <a:schemeClr val="tx1"/>
                </a:solidFill>
                <a:effectLst/>
                <a:latin typeface="+mn-lt"/>
                <a:ea typeface="+mn-ea"/>
                <a:cs typeface="+mn-cs"/>
              </a:rPr>
              <a:t> : </a:t>
            </a:r>
          </a:p>
          <a:p>
            <a:pPr lvl="0"/>
            <a:r>
              <a:rPr lang="fr-CM" sz="1200" kern="1200" dirty="0">
                <a:solidFill>
                  <a:schemeClr val="tx1"/>
                </a:solidFill>
                <a:effectLst/>
                <a:latin typeface="+mn-lt"/>
                <a:ea typeface="+mn-ea"/>
                <a:cs typeface="+mn-cs"/>
              </a:rPr>
              <a:t>Faiblement observant au traitements: lorsque le score obtenu était  &lt; 6/8</a:t>
            </a:r>
          </a:p>
          <a:p>
            <a:pPr lvl="0"/>
            <a:r>
              <a:rPr lang="fr-CM" sz="1200" kern="1200" dirty="0">
                <a:solidFill>
                  <a:schemeClr val="tx1"/>
                </a:solidFill>
                <a:effectLst/>
                <a:latin typeface="+mn-lt"/>
                <a:ea typeface="+mn-ea"/>
                <a:cs typeface="+mn-cs"/>
              </a:rPr>
              <a:t>Moyennement observant : lorsque le  score obtenu  était compris entre 6 ou 7/8</a:t>
            </a:r>
          </a:p>
          <a:p>
            <a:r>
              <a:rPr lang="fr-CM" sz="1200" kern="1200" dirty="0">
                <a:solidFill>
                  <a:schemeClr val="tx1"/>
                </a:solidFill>
                <a:effectLst/>
                <a:latin typeface="+mn-lt"/>
                <a:ea typeface="+mn-ea"/>
                <a:cs typeface="+mn-cs"/>
              </a:rPr>
              <a:t> et Fortement observant : lorsque le  score obtenu était </a:t>
            </a:r>
            <a:r>
              <a:rPr lang="fr-CM" sz="1200" kern="1200" dirty="0" err="1">
                <a:solidFill>
                  <a:schemeClr val="tx1"/>
                </a:solidFill>
                <a:effectLst/>
                <a:latin typeface="+mn-lt"/>
                <a:ea typeface="+mn-ea"/>
                <a:cs typeface="+mn-cs"/>
              </a:rPr>
              <a:t>egale</a:t>
            </a:r>
            <a:r>
              <a:rPr lang="fr-CM" sz="1200" kern="1200" dirty="0">
                <a:solidFill>
                  <a:schemeClr val="tx1"/>
                </a:solidFill>
                <a:effectLst/>
                <a:latin typeface="+mn-lt"/>
                <a:ea typeface="+mn-ea"/>
                <a:cs typeface="+mn-cs"/>
              </a:rPr>
              <a:t> a  8/8</a:t>
            </a:r>
            <a:endParaRPr lang="fr-CM" dirty="0"/>
          </a:p>
        </p:txBody>
      </p:sp>
      <p:sp>
        <p:nvSpPr>
          <p:cNvPr id="4" name="Espace réservé du numéro de diapositive 3"/>
          <p:cNvSpPr>
            <a:spLocks noGrp="1"/>
          </p:cNvSpPr>
          <p:nvPr>
            <p:ph type="sldNum" sz="quarter" idx="10"/>
          </p:nvPr>
        </p:nvSpPr>
        <p:spPr/>
        <p:txBody>
          <a:bodyPr/>
          <a:lstStyle/>
          <a:p>
            <a:fld id="{094F79E7-2BF7-4AE1-B925-DA32D7CDBC9D}" type="slidenum">
              <a:rPr lang="fr-FR" smtClean="0"/>
              <a:t>10</a:t>
            </a:fld>
            <a:endParaRPr lang="fr-FR"/>
          </a:p>
        </p:txBody>
      </p:sp>
    </p:spTree>
    <p:extLst>
      <p:ext uri="{BB962C8B-B14F-4D97-AF65-F5344CB8AC3E}">
        <p14:creationId xmlns:p14="http://schemas.microsoft.com/office/powerpoint/2010/main" val="3285493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latin typeface="Times New Roman" panose="02020603050405020304" pitchFamily="18" charset="0"/>
                <a:cs typeface="Times New Roman" panose="02020603050405020304" pitchFamily="18" charset="0"/>
              </a:rPr>
              <a:t>Par la suite, les données collectées étaient saisies et analysées grâce au logiciel SPSS version 20.0</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latin typeface="Times New Roman" panose="02020603050405020304" pitchFamily="18" charset="0"/>
                <a:cs typeface="Times New Roman" panose="02020603050405020304" pitchFamily="18" charset="0"/>
              </a:rPr>
              <a:t>Le test de Chi carré était utilisé pour mesurer l’association entre les variables qualitatives ; ensuite </a:t>
            </a:r>
            <a:r>
              <a:rPr lang="fr-FR" sz="1200" dirty="0">
                <a:latin typeface="Times New Roman" panose="02020603050405020304" pitchFamily="18" charset="0"/>
                <a:cs typeface="Times New Roman" panose="02020603050405020304" pitchFamily="18" charset="0"/>
              </a:rPr>
              <a:t>Les variables catégorielles quant à elles étaient décrites sous forme de pourcentages, proportions, et/ou fréquence</a:t>
            </a:r>
            <a:r>
              <a:rPr lang="fr-FR" dirty="0">
                <a:latin typeface="Times New Roman" panose="02020603050405020304" pitchFamily="18" charset="0"/>
                <a:cs typeface="Times New Roman" panose="02020603050405020304" pitchFamily="18" charset="0"/>
              </a:rPr>
              <a:t>,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latin typeface="Times New Roman" panose="02020603050405020304" pitchFamily="18" charset="0"/>
                <a:cs typeface="Times New Roman" panose="02020603050405020304" pitchFamily="18" charset="0"/>
              </a:rPr>
              <a:t>Lorsque la valeur P était strictement inférieure à 0,05, le résultat était considéré comme statistiquement significatif.</a:t>
            </a:r>
          </a:p>
          <a:p>
            <a:endParaRPr lang="fr-FR" dirty="0"/>
          </a:p>
        </p:txBody>
      </p:sp>
      <p:sp>
        <p:nvSpPr>
          <p:cNvPr id="4" name="Slide Number Placeholder 3"/>
          <p:cNvSpPr>
            <a:spLocks noGrp="1"/>
          </p:cNvSpPr>
          <p:nvPr>
            <p:ph type="sldNum" sz="quarter" idx="10"/>
          </p:nvPr>
        </p:nvSpPr>
        <p:spPr/>
        <p:txBody>
          <a:bodyPr/>
          <a:lstStyle/>
          <a:p>
            <a:fld id="{094F79E7-2BF7-4AE1-B925-DA32D7CDBC9D}" type="slidenum">
              <a:rPr lang="fr-FR" smtClean="0"/>
              <a:t>11</a:t>
            </a:fld>
            <a:endParaRPr lang="fr-FR"/>
          </a:p>
        </p:txBody>
      </p:sp>
    </p:spTree>
    <p:extLst>
      <p:ext uri="{BB962C8B-B14F-4D97-AF65-F5344CB8AC3E}">
        <p14:creationId xmlns:p14="http://schemas.microsoft.com/office/powerpoint/2010/main" val="1274156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pPr marL="171450" indent="-171450">
              <a:buFont typeface="Wingdings" panose="05000000000000000000" pitchFamily="2" charset="2"/>
              <a:buChar char="Ø"/>
            </a:pPr>
            <a:r>
              <a:rPr lang="fr-CM" sz="1200" kern="1200" dirty="0">
                <a:solidFill>
                  <a:schemeClr val="tx1"/>
                </a:solidFill>
                <a:effectLst/>
                <a:latin typeface="+mn-lt"/>
                <a:ea typeface="+mn-ea"/>
                <a:cs typeface="+mn-cs"/>
              </a:rPr>
              <a:t>Durant la période allant du </a:t>
            </a:r>
            <a:r>
              <a:rPr lang="fr-CM" sz="1200" kern="1200" dirty="0" err="1">
                <a:solidFill>
                  <a:schemeClr val="tx1"/>
                </a:solidFill>
                <a:effectLst/>
                <a:latin typeface="+mn-lt"/>
                <a:ea typeface="+mn-ea"/>
                <a:cs typeface="+mn-cs"/>
              </a:rPr>
              <a:t>Du</a:t>
            </a:r>
            <a:r>
              <a:rPr lang="fr-CM" sz="1200" kern="1200" dirty="0">
                <a:solidFill>
                  <a:schemeClr val="tx1"/>
                </a:solidFill>
                <a:effectLst/>
                <a:latin typeface="+mn-lt"/>
                <a:ea typeface="+mn-ea"/>
                <a:cs typeface="+mn-cs"/>
              </a:rPr>
              <a:t> 1  Décembre 2019 au 31 mars 2020, 127 patients ont été sollicités par téléphone </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kern="1200" dirty="0" err="1">
                <a:solidFill>
                  <a:schemeClr val="tx1"/>
                </a:solidFill>
                <a:effectLst/>
                <a:latin typeface="Times New Roman" panose="02020603050405020304" pitchFamily="18" charset="0"/>
                <a:ea typeface="+mn-ea"/>
                <a:cs typeface="Times New Roman" panose="02020603050405020304" pitchFamily="18" charset="0"/>
              </a:rPr>
              <a:t>Parmi</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en-US" sz="1200" kern="1200" dirty="0" err="1">
                <a:solidFill>
                  <a:schemeClr val="tx1"/>
                </a:solidFill>
                <a:effectLst/>
                <a:latin typeface="Times New Roman" panose="02020603050405020304" pitchFamily="18" charset="0"/>
                <a:ea typeface="+mn-ea"/>
                <a:cs typeface="Times New Roman" panose="02020603050405020304" pitchFamily="18" charset="0"/>
              </a:rPr>
              <a:t>lesquelles</a:t>
            </a:r>
            <a:r>
              <a:rPr lang="en-US" sz="1200" kern="1200" dirty="0">
                <a:solidFill>
                  <a:schemeClr val="tx1"/>
                </a:solidFill>
                <a:effectLst/>
                <a:latin typeface="Times New Roman" panose="02020603050405020304" pitchFamily="18" charset="0"/>
                <a:ea typeface="+mn-ea"/>
                <a:cs typeface="Times New Roman" panose="02020603050405020304" pitchFamily="18" charset="0"/>
              </a:rPr>
              <a:t> </a:t>
            </a:r>
            <a:r>
              <a:rPr lang="fr-FR" baseline="0" dirty="0">
                <a:latin typeface="Times New Roman" panose="02020603050405020304" pitchFamily="18" charset="0"/>
                <a:cs typeface="Times New Roman" panose="02020603050405020304" pitchFamily="18" charset="0"/>
              </a:rPr>
              <a:t> nous avons dénombré 24 patients  qui étaient non joignables</a:t>
            </a:r>
            <a:r>
              <a:rPr lang="en-US" baseline="0" dirty="0">
                <a:latin typeface="Times New Roman" panose="02020603050405020304" pitchFamily="18" charset="0"/>
                <a:cs typeface="Times New Roman" panose="02020603050405020304" pitchFamily="18" charset="0"/>
              </a:rPr>
              <a:t>, 12 patients  qui </a:t>
            </a:r>
            <a:r>
              <a:rPr lang="en-US" baseline="0" dirty="0" err="1">
                <a:latin typeface="Times New Roman" panose="02020603050405020304" pitchFamily="18" charset="0"/>
                <a:cs typeface="Times New Roman" panose="02020603050405020304" pitchFamily="18" charset="0"/>
              </a:rPr>
              <a:t>etait</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décédés</a:t>
            </a:r>
            <a:r>
              <a:rPr lang="en-US" baseline="0" dirty="0">
                <a:latin typeface="Times New Roman" panose="02020603050405020304" pitchFamily="18" charset="0"/>
                <a:cs typeface="Times New Roman" panose="02020603050405020304" pitchFamily="18" charset="0"/>
              </a:rPr>
              <a:t>  et 2  patients qui </a:t>
            </a:r>
            <a:r>
              <a:rPr lang="en-US" baseline="0" dirty="0" err="1">
                <a:latin typeface="Times New Roman" panose="02020603050405020304" pitchFamily="18" charset="0"/>
                <a:cs typeface="Times New Roman" panose="02020603050405020304" pitchFamily="18" charset="0"/>
              </a:rPr>
              <a:t>avait</a:t>
            </a:r>
            <a:r>
              <a:rPr lang="en-US" baseline="0" dirty="0">
                <a:latin typeface="Times New Roman" panose="02020603050405020304" pitchFamily="18" charset="0"/>
                <a:cs typeface="Times New Roman" panose="02020603050405020304" pitchFamily="18" charset="0"/>
              </a:rPr>
              <a:t> refuser de </a:t>
            </a:r>
            <a:r>
              <a:rPr lang="en-US" baseline="0" dirty="0" err="1">
                <a:latin typeface="Times New Roman" panose="02020603050405020304" pitchFamily="18" charset="0"/>
                <a:cs typeface="Times New Roman" panose="02020603050405020304" pitchFamily="18" charset="0"/>
              </a:rPr>
              <a:t>participer</a:t>
            </a:r>
            <a:r>
              <a:rPr lang="en-US" baseline="0" dirty="0">
                <a:latin typeface="Times New Roman" panose="02020603050405020304" pitchFamily="18" charset="0"/>
                <a:cs typeface="Times New Roman" panose="02020603050405020304" pitchFamily="18" charset="0"/>
              </a:rPr>
              <a:t> a </a:t>
            </a:r>
            <a:r>
              <a:rPr lang="en-US" baseline="0" dirty="0" err="1">
                <a:latin typeface="Times New Roman" panose="02020603050405020304" pitchFamily="18" charset="0"/>
                <a:cs typeface="Times New Roman" panose="02020603050405020304" pitchFamily="18" charset="0"/>
              </a:rPr>
              <a:t>l’etude</a:t>
            </a:r>
            <a:r>
              <a:rPr lang="en-US" baseline="0" dirty="0">
                <a:latin typeface="Times New Roman" panose="02020603050405020304" pitchFamily="18" charset="0"/>
                <a:cs typeface="Times New Roman" panose="02020603050405020304" pitchFamily="18" charset="0"/>
              </a:rPr>
              <a:t> .</a:t>
            </a:r>
          </a:p>
          <a:p>
            <a:r>
              <a:rPr lang="en-US" baseline="0" dirty="0">
                <a:latin typeface="Times New Roman" panose="02020603050405020304" pitchFamily="18" charset="0"/>
                <a:cs typeface="Times New Roman" panose="02020603050405020304" pitchFamily="18" charset="0"/>
              </a:rPr>
              <a:t>  au total 89 patients </a:t>
            </a:r>
            <a:r>
              <a:rPr lang="en-US" baseline="0" dirty="0" err="1">
                <a:latin typeface="Times New Roman" panose="02020603050405020304" pitchFamily="18" charset="0"/>
                <a:cs typeface="Times New Roman" panose="02020603050405020304" pitchFamily="18" charset="0"/>
              </a:rPr>
              <a:t>etaient</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inclus</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soit</a:t>
            </a:r>
            <a:r>
              <a:rPr lang="en-US" baseline="0" dirty="0">
                <a:latin typeface="Times New Roman" panose="02020603050405020304" pitchFamily="18" charset="0"/>
                <a:cs typeface="Times New Roman" panose="02020603050405020304" pitchFamily="18" charset="0"/>
              </a:rPr>
              <a:t> 28 Patients  sous AOD et 61 patients  sous AVK</a:t>
            </a:r>
            <a:endParaRPr lang="fr-CM" dirty="0"/>
          </a:p>
        </p:txBody>
      </p:sp>
      <p:sp>
        <p:nvSpPr>
          <p:cNvPr id="4" name="Espace réservé du numéro de diapositive 3"/>
          <p:cNvSpPr>
            <a:spLocks noGrp="1"/>
          </p:cNvSpPr>
          <p:nvPr>
            <p:ph type="sldNum" sz="quarter" idx="10"/>
          </p:nvPr>
        </p:nvSpPr>
        <p:spPr/>
        <p:txBody>
          <a:bodyPr/>
          <a:lstStyle/>
          <a:p>
            <a:fld id="{094F79E7-2BF7-4AE1-B925-DA32D7CDBC9D}" type="slidenum">
              <a:rPr lang="fr-FR" smtClean="0"/>
              <a:t>12</a:t>
            </a:fld>
            <a:endParaRPr lang="fr-FR"/>
          </a:p>
        </p:txBody>
      </p:sp>
    </p:spTree>
    <p:extLst>
      <p:ext uri="{BB962C8B-B14F-4D97-AF65-F5344CB8AC3E}">
        <p14:creationId xmlns:p14="http://schemas.microsoft.com/office/powerpoint/2010/main" val="3521487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 </a:t>
            </a:r>
            <a:r>
              <a:rPr lang="fr-FR" dirty="0"/>
              <a:t>Du point de vue sociodémographique,</a:t>
            </a:r>
            <a:r>
              <a:rPr lang="fr-FR" baseline="0" dirty="0"/>
              <a:t> </a:t>
            </a:r>
            <a:endParaRPr lang="fr-FR"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FR" sz="1200" kern="1200" dirty="0">
                <a:solidFill>
                  <a:schemeClr val="tx1"/>
                </a:solidFill>
                <a:effectLst/>
                <a:latin typeface="+mn-lt"/>
                <a:ea typeface="+mn-ea"/>
                <a:cs typeface="+mn-cs"/>
              </a:rPr>
              <a:t>nous avons trouvé une  moyenne d’âge de 73 ans dans le groupe des patients sous AOD et  67 ans pour ceux sous AVK. distribution d’âge était similaire dans les deux groupes .</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Les</a:t>
            </a:r>
            <a:r>
              <a:rPr lang="fr-FR" sz="1200" kern="1200" baseline="0" dirty="0">
                <a:solidFill>
                  <a:schemeClr val="tx1"/>
                </a:solidFill>
                <a:effectLst/>
                <a:latin typeface="+mn-lt"/>
                <a:ea typeface="+mn-ea"/>
                <a:cs typeface="+mn-cs"/>
              </a:rPr>
              <a:t> patients </a:t>
            </a:r>
            <a:r>
              <a:rPr lang="fr-FR" sz="1200" kern="1200" dirty="0">
                <a:solidFill>
                  <a:schemeClr val="tx1"/>
                </a:solidFill>
                <a:effectLst/>
                <a:latin typeface="+mn-lt"/>
                <a:ea typeface="+mn-ea"/>
                <a:cs typeface="+mn-cs"/>
              </a:rPr>
              <a:t>âgés</a:t>
            </a:r>
            <a:r>
              <a:rPr lang="fr-FR" sz="1200" kern="1200" baseline="0" dirty="0">
                <a:solidFill>
                  <a:schemeClr val="tx1"/>
                </a:solidFill>
                <a:effectLst/>
                <a:latin typeface="+mn-lt"/>
                <a:ea typeface="+mn-ea"/>
                <a:cs typeface="+mn-cs"/>
              </a:rPr>
              <a:t> entre 70</a:t>
            </a:r>
            <a:r>
              <a:rPr lang="fr-FR" sz="1200" kern="1200" dirty="0">
                <a:solidFill>
                  <a:schemeClr val="tx1"/>
                </a:solidFill>
                <a:effectLst/>
                <a:latin typeface="+mn-lt"/>
                <a:ea typeface="+mn-ea"/>
                <a:cs typeface="+mn-cs"/>
              </a:rPr>
              <a:t> et</a:t>
            </a:r>
            <a:r>
              <a:rPr lang="fr-FR" sz="1200" kern="1200" baseline="0" dirty="0">
                <a:solidFill>
                  <a:schemeClr val="tx1"/>
                </a:solidFill>
                <a:effectLst/>
                <a:latin typeface="+mn-lt"/>
                <a:ea typeface="+mn-ea"/>
                <a:cs typeface="+mn-cs"/>
              </a:rPr>
              <a:t> 79</a:t>
            </a:r>
            <a:r>
              <a:rPr lang="fr-FR" sz="1200" kern="1200" dirty="0">
                <a:solidFill>
                  <a:schemeClr val="tx1"/>
                </a:solidFill>
                <a:effectLst/>
                <a:latin typeface="+mn-lt"/>
                <a:ea typeface="+mn-ea"/>
                <a:cs typeface="+mn-cs"/>
              </a:rPr>
              <a:t> ans</a:t>
            </a:r>
            <a:r>
              <a:rPr lang="fr-FR" sz="1200" kern="1200" baseline="0" dirty="0">
                <a:solidFill>
                  <a:schemeClr val="tx1"/>
                </a:solidFill>
                <a:effectLst/>
                <a:latin typeface="+mn-lt"/>
                <a:ea typeface="+mn-ea"/>
                <a:cs typeface="+mn-cs"/>
              </a:rPr>
              <a:t> </a:t>
            </a:r>
            <a:r>
              <a:rPr lang="fr-FR" sz="1200" kern="1200" baseline="0" dirty="0" err="1">
                <a:solidFill>
                  <a:schemeClr val="tx1"/>
                </a:solidFill>
                <a:effectLst/>
                <a:latin typeface="+mn-lt"/>
                <a:ea typeface="+mn-ea"/>
                <a:cs typeface="+mn-cs"/>
              </a:rPr>
              <a:t>representaient</a:t>
            </a:r>
            <a:r>
              <a:rPr lang="fr-FR" sz="1200" kern="1200" baseline="0" dirty="0">
                <a:solidFill>
                  <a:schemeClr val="tx1"/>
                </a:solidFill>
                <a:effectLst/>
                <a:latin typeface="+mn-lt"/>
                <a:ea typeface="+mn-ea"/>
                <a:cs typeface="+mn-cs"/>
              </a:rPr>
              <a:t> 41</a:t>
            </a:r>
            <a:r>
              <a:rPr lang="en-US" sz="1200" kern="1200" baseline="0" dirty="0">
                <a:solidFill>
                  <a:schemeClr val="tx1"/>
                </a:solidFill>
                <a:effectLst/>
                <a:latin typeface="+mn-lt"/>
                <a:ea typeface="+mn-ea"/>
                <a:cs typeface="+mn-cs"/>
              </a:rPr>
              <a:t>,47% de </a:t>
            </a:r>
            <a:r>
              <a:rPr lang="en-US" sz="1200" kern="1200" baseline="0" dirty="0" err="1">
                <a:solidFill>
                  <a:schemeClr val="tx1"/>
                </a:solidFill>
                <a:effectLst/>
                <a:latin typeface="+mn-lt"/>
                <a:ea typeface="+mn-ea"/>
                <a:cs typeface="+mn-cs"/>
              </a:rPr>
              <a:t>l’ensemble</a:t>
            </a:r>
            <a:r>
              <a:rPr lang="en-US" sz="1200" kern="1200" baseline="0" dirty="0">
                <a:solidFill>
                  <a:schemeClr val="tx1"/>
                </a:solidFill>
                <a:effectLst/>
                <a:latin typeface="+mn-lt"/>
                <a:ea typeface="+mn-ea"/>
                <a:cs typeface="+mn-cs"/>
              </a:rPr>
              <a:t> de la population </a:t>
            </a:r>
            <a:r>
              <a:rPr lang="en-US" sz="1200" kern="1200" baseline="0" dirty="0" err="1">
                <a:solidFill>
                  <a:schemeClr val="tx1"/>
                </a:solidFill>
                <a:effectLst/>
                <a:latin typeface="+mn-lt"/>
                <a:ea typeface="+mn-ea"/>
                <a:cs typeface="+mn-cs"/>
              </a:rPr>
              <a:t>d’etude</a:t>
            </a:r>
            <a:r>
              <a:rPr lang="fr-FR" sz="1200" kern="1200" baseline="0" dirty="0">
                <a:solidFill>
                  <a:schemeClr val="tx1"/>
                </a:solidFill>
                <a:effectLst/>
                <a:latin typeface="+mn-lt"/>
                <a:ea typeface="+mn-ea"/>
                <a:cs typeface="+mn-cs"/>
              </a:rPr>
              <a:t>. Des résultats semblables ont été </a:t>
            </a:r>
            <a:r>
              <a:rPr lang="fr-FR" sz="1200" kern="1200" dirty="0">
                <a:solidFill>
                  <a:schemeClr val="tx1"/>
                </a:solidFill>
                <a:effectLst/>
                <a:latin typeface="+mn-lt"/>
                <a:ea typeface="+mn-ea"/>
                <a:cs typeface="+mn-cs"/>
              </a:rPr>
              <a:t>rapportés dans une </a:t>
            </a:r>
            <a:r>
              <a:rPr lang="fr-FR" sz="1200" kern="1200" dirty="0" err="1">
                <a:solidFill>
                  <a:schemeClr val="tx1"/>
                </a:solidFill>
                <a:effectLst/>
                <a:latin typeface="+mn-lt"/>
                <a:ea typeface="+mn-ea"/>
                <a:cs typeface="+mn-cs"/>
              </a:rPr>
              <a:t>etude</a:t>
            </a:r>
            <a:r>
              <a:rPr lang="fr-FR" sz="1200" kern="1200" dirty="0">
                <a:solidFill>
                  <a:schemeClr val="tx1"/>
                </a:solidFill>
                <a:effectLst/>
                <a:latin typeface="+mn-lt"/>
                <a:ea typeface="+mn-ea"/>
                <a:cs typeface="+mn-cs"/>
              </a:rPr>
              <a:t> en France  par </a:t>
            </a:r>
            <a:r>
              <a:rPr lang="fr-FR" sz="1200" b="1" kern="1200" dirty="0" err="1">
                <a:solidFill>
                  <a:schemeClr val="tx1"/>
                </a:solidFill>
                <a:effectLst/>
                <a:latin typeface="+mn-lt"/>
                <a:ea typeface="+mn-ea"/>
                <a:cs typeface="+mn-cs"/>
              </a:rPr>
              <a:t>mahe</a:t>
            </a:r>
            <a:r>
              <a:rPr lang="fr-FR" sz="1200" b="1" kern="1200" dirty="0">
                <a:solidFill>
                  <a:schemeClr val="tx1"/>
                </a:solidFill>
                <a:effectLst/>
                <a:latin typeface="+mn-lt"/>
                <a:ea typeface="+mn-ea"/>
                <a:cs typeface="+mn-cs"/>
              </a:rPr>
              <a:t>  et </a:t>
            </a:r>
            <a:r>
              <a:rPr lang="fr-FR" sz="1200" b="1" i="1" kern="1200" dirty="0">
                <a:solidFill>
                  <a:schemeClr val="tx1"/>
                </a:solidFill>
                <a:effectLst/>
                <a:latin typeface="+mn-lt"/>
                <a:ea typeface="+mn-ea"/>
                <a:cs typeface="+mn-cs"/>
              </a:rPr>
              <a:t>al </a:t>
            </a:r>
            <a:r>
              <a:rPr lang="fr-FR" sz="1200" b="1" i="0" kern="1200" dirty="0">
                <a:solidFill>
                  <a:schemeClr val="tx1"/>
                </a:solidFill>
                <a:effectLst/>
                <a:latin typeface="+mn-lt"/>
                <a:ea typeface="+mn-ea"/>
                <a:cs typeface="+mn-cs"/>
              </a:rPr>
              <a:t>en 2014</a:t>
            </a:r>
            <a:r>
              <a:rPr lang="fr-FR" sz="1200" i="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qui avaient trouvé un âge moyen de 73 ans dans le groupes des AOD et 72ans  AVK ;  </a:t>
            </a:r>
            <a:r>
              <a:rPr lang="fr-CM" sz="1200" kern="1200" dirty="0">
                <a:solidFill>
                  <a:schemeClr val="tx1"/>
                </a:solidFill>
                <a:effectLst/>
                <a:latin typeface="+mn-lt"/>
                <a:ea typeface="+mn-ea"/>
                <a:cs typeface="+mn-cs"/>
              </a:rPr>
              <a:t>Cependant notre moyenne d’âge est supérieure à celle de </a:t>
            </a:r>
            <a:r>
              <a:rPr lang="fr-CM" sz="1200" b="1" kern="1200" dirty="0">
                <a:solidFill>
                  <a:schemeClr val="tx1"/>
                </a:solidFill>
                <a:effectLst/>
                <a:latin typeface="+mn-lt"/>
                <a:ea typeface="+mn-ea"/>
                <a:cs typeface="+mn-cs"/>
              </a:rPr>
              <a:t>Sacko et </a:t>
            </a:r>
            <a:r>
              <a:rPr lang="fr-CM" sz="1200" b="1" i="1" kern="1200" dirty="0">
                <a:solidFill>
                  <a:schemeClr val="tx1"/>
                </a:solidFill>
                <a:effectLst/>
                <a:latin typeface="+mn-lt"/>
                <a:ea typeface="+mn-ea"/>
                <a:cs typeface="+mn-cs"/>
              </a:rPr>
              <a:t>al</a:t>
            </a:r>
            <a:r>
              <a:rPr lang="fr-CM" sz="1200" b="1" kern="1200" dirty="0">
                <a:solidFill>
                  <a:schemeClr val="tx1"/>
                </a:solidFill>
                <a:effectLst/>
                <a:latin typeface="+mn-lt"/>
                <a:ea typeface="+mn-ea"/>
                <a:cs typeface="+mn-cs"/>
              </a:rPr>
              <a:t> </a:t>
            </a:r>
            <a:r>
              <a:rPr lang="fr-CM" sz="1200" kern="1200" dirty="0">
                <a:solidFill>
                  <a:schemeClr val="tx1"/>
                </a:solidFill>
                <a:effectLst/>
                <a:latin typeface="+mn-lt"/>
                <a:ea typeface="+mn-ea"/>
                <a:cs typeface="+mn-cs"/>
              </a:rPr>
              <a:t>au mali e qui étaient respectivement de 55 ans  et 57 ans . Cet âge avancé dans notre étude s’expliquerait par l’enrôlement uniquement des patients en fibrillation atriale non valvulaire qui est l’apanage des sujets âgés</a:t>
            </a:r>
            <a:endParaRPr lang="fr-FR" dirty="0"/>
          </a:p>
          <a:p>
            <a:endParaRPr lang="fr-FR" dirty="0"/>
          </a:p>
        </p:txBody>
      </p:sp>
      <p:sp>
        <p:nvSpPr>
          <p:cNvPr id="4" name="Slide Number Placeholder 3"/>
          <p:cNvSpPr>
            <a:spLocks noGrp="1"/>
          </p:cNvSpPr>
          <p:nvPr>
            <p:ph type="sldNum" sz="quarter" idx="10"/>
          </p:nvPr>
        </p:nvSpPr>
        <p:spPr/>
        <p:txBody>
          <a:bodyPr/>
          <a:lstStyle/>
          <a:p>
            <a:fld id="{094F79E7-2BF7-4AE1-B925-DA32D7CDBC9D}" type="slidenum">
              <a:rPr lang="fr-FR" smtClean="0"/>
              <a:t>13</a:t>
            </a:fld>
            <a:endParaRPr lang="fr-FR"/>
          </a:p>
        </p:txBody>
      </p:sp>
    </p:spTree>
    <p:extLst>
      <p:ext uri="{BB962C8B-B14F-4D97-AF65-F5344CB8AC3E}">
        <p14:creationId xmlns:p14="http://schemas.microsoft.com/office/powerpoint/2010/main" val="1193811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Ø"/>
            </a:pPr>
            <a:r>
              <a:rPr lang="fr-FR" sz="1200" kern="1200" dirty="0">
                <a:solidFill>
                  <a:schemeClr val="tx1"/>
                </a:solidFill>
                <a:effectLst/>
                <a:latin typeface="+mn-lt"/>
                <a:ea typeface="+mn-ea"/>
                <a:cs typeface="+mn-cs"/>
              </a:rPr>
              <a:t> concernant le sexe de notre population d’étude;  Nous avons retrouvé  une nette prédominance de sexe de </a:t>
            </a:r>
            <a:r>
              <a:rPr lang="fr-FR" sz="1200" kern="1200" dirty="0" smtClean="0">
                <a:solidFill>
                  <a:schemeClr val="tx1"/>
                </a:solidFill>
                <a:effectLst/>
                <a:latin typeface="+mn-lt"/>
                <a:ea typeface="+mn-ea"/>
                <a:cs typeface="+mn-cs"/>
              </a:rPr>
              <a:t>féminin  </a:t>
            </a:r>
            <a:r>
              <a:rPr lang="fr-FR" sz="1200" kern="1200" dirty="0">
                <a:solidFill>
                  <a:schemeClr val="tx1"/>
                </a:solidFill>
                <a:effectLst/>
                <a:latin typeface="+mn-lt"/>
                <a:ea typeface="+mn-ea"/>
                <a:cs typeface="+mn-cs"/>
              </a:rPr>
              <a:t>soit</a:t>
            </a:r>
            <a:r>
              <a:rPr lang="fr-FR" sz="1200" kern="1200" baseline="0" dirty="0">
                <a:solidFill>
                  <a:schemeClr val="tx1"/>
                </a:solidFill>
                <a:effectLst/>
                <a:latin typeface="+mn-lt"/>
                <a:ea typeface="+mn-ea"/>
                <a:cs typeface="+mn-cs"/>
              </a:rPr>
              <a:t> </a:t>
            </a:r>
            <a:r>
              <a:rPr lang="fr-FR" sz="1200" kern="1200" baseline="0" dirty="0" smtClean="0">
                <a:solidFill>
                  <a:schemeClr val="tx1"/>
                </a:solidFill>
                <a:effectLst/>
                <a:latin typeface="+mn-lt"/>
                <a:ea typeface="+mn-ea"/>
                <a:cs typeface="+mn-cs"/>
              </a:rPr>
              <a:t>51,06</a:t>
            </a:r>
            <a:r>
              <a:rPr lang="fr-FR" sz="1200" kern="1200" baseline="0" dirty="0">
                <a:solidFill>
                  <a:schemeClr val="tx1"/>
                </a:solidFill>
                <a:effectLst/>
                <a:latin typeface="+mn-lt"/>
                <a:ea typeface="+mn-ea"/>
                <a:cs typeface="+mn-cs"/>
              </a:rPr>
              <a:t>%</a:t>
            </a:r>
            <a:r>
              <a:rPr lang="fr-FR" sz="1200" kern="1200" dirty="0">
                <a:solidFill>
                  <a:schemeClr val="tx1"/>
                </a:solidFill>
                <a:effectLst/>
                <a:latin typeface="+mn-lt"/>
                <a:ea typeface="+mn-ea"/>
                <a:cs typeface="+mn-cs"/>
              </a:rPr>
              <a:t> pour un sexe ratio H/F 0.82 . </a:t>
            </a:r>
          </a:p>
          <a:p>
            <a:pPr marL="171450" indent="-171450">
              <a:buFontTx/>
              <a:buChar char="-"/>
            </a:pPr>
            <a:r>
              <a:rPr lang="fr-FR" sz="1200" kern="1200" dirty="0">
                <a:solidFill>
                  <a:schemeClr val="tx1"/>
                </a:solidFill>
                <a:effectLst/>
                <a:latin typeface="+mn-lt"/>
                <a:ea typeface="+mn-ea"/>
                <a:cs typeface="+mn-cs"/>
              </a:rPr>
              <a:t>Cette prédominance féminine a </a:t>
            </a:r>
            <a:r>
              <a:rPr lang="fr-FR" sz="1200" kern="1200" dirty="0" err="1">
                <a:solidFill>
                  <a:schemeClr val="tx1"/>
                </a:solidFill>
                <a:effectLst/>
                <a:latin typeface="+mn-lt"/>
                <a:ea typeface="+mn-ea"/>
                <a:cs typeface="+mn-cs"/>
              </a:rPr>
              <a:t>egalement</a:t>
            </a:r>
            <a:r>
              <a:rPr lang="fr-FR" sz="1200" kern="1200" dirty="0">
                <a:solidFill>
                  <a:schemeClr val="tx1"/>
                </a:solidFill>
                <a:effectLst/>
                <a:latin typeface="+mn-lt"/>
                <a:ea typeface="+mn-ea"/>
                <a:cs typeface="+mn-cs"/>
              </a:rPr>
              <a:t>  été rapportée  au </a:t>
            </a:r>
            <a:r>
              <a:rPr lang="fr-FR" sz="1200" kern="1200" dirty="0" err="1">
                <a:solidFill>
                  <a:schemeClr val="tx1"/>
                </a:solidFill>
                <a:effectLst/>
                <a:latin typeface="+mn-lt"/>
                <a:ea typeface="+mn-ea"/>
                <a:cs typeface="+mn-cs"/>
              </a:rPr>
              <a:t>cameroun</a:t>
            </a:r>
            <a:r>
              <a:rPr lang="fr-FR" sz="1200" kern="1200" dirty="0">
                <a:solidFill>
                  <a:schemeClr val="tx1"/>
                </a:solidFill>
                <a:effectLst/>
                <a:latin typeface="+mn-lt"/>
                <a:ea typeface="+mn-ea"/>
                <a:cs typeface="+mn-cs"/>
              </a:rPr>
              <a:t> par </a:t>
            </a:r>
            <a:r>
              <a:rPr lang="fr-FR" dirty="0" err="1"/>
              <a:t>Boombhi</a:t>
            </a:r>
            <a:r>
              <a:rPr lang="fr-FR" dirty="0"/>
              <a:t> et al en 2019 </a:t>
            </a:r>
          </a:p>
        </p:txBody>
      </p:sp>
      <p:sp>
        <p:nvSpPr>
          <p:cNvPr id="4" name="Slide Number Placeholder 3"/>
          <p:cNvSpPr>
            <a:spLocks noGrp="1"/>
          </p:cNvSpPr>
          <p:nvPr>
            <p:ph type="sldNum" sz="quarter" idx="10"/>
          </p:nvPr>
        </p:nvSpPr>
        <p:spPr/>
        <p:txBody>
          <a:bodyPr/>
          <a:lstStyle/>
          <a:p>
            <a:fld id="{094F79E7-2BF7-4AE1-B925-DA32D7CDBC9D}" type="slidenum">
              <a:rPr lang="fr-FR" smtClean="0"/>
              <a:t>14</a:t>
            </a:fld>
            <a:endParaRPr lang="fr-FR"/>
          </a:p>
        </p:txBody>
      </p:sp>
    </p:spTree>
    <p:extLst>
      <p:ext uri="{BB962C8B-B14F-4D97-AF65-F5344CB8AC3E}">
        <p14:creationId xmlns:p14="http://schemas.microsoft.com/office/powerpoint/2010/main" val="2011118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200" kern="1200" dirty="0">
                <a:solidFill>
                  <a:schemeClr val="tx1"/>
                </a:solidFill>
                <a:effectLst/>
                <a:latin typeface="+mn-lt"/>
                <a:ea typeface="+mn-ea"/>
                <a:cs typeface="+mn-cs"/>
              </a:rPr>
              <a:t> nous avons retrouvé  </a:t>
            </a:r>
            <a:r>
              <a:rPr lang="en-US" sz="1200" dirty="0">
                <a:effectLst/>
                <a:latin typeface="Calibri" panose="020F0502020204030204" pitchFamily="34" charset="0"/>
                <a:ea typeface="Calibri" panose="020F0502020204030204" pitchFamily="34" charset="0"/>
                <a:cs typeface="Times New Roman" panose="02020603050405020304" pitchFamily="18" charset="0"/>
              </a:rPr>
              <a:t>39,32%</a:t>
            </a:r>
            <a:r>
              <a:rPr lang="fr-CA" sz="1200" kern="1200" dirty="0">
                <a:solidFill>
                  <a:schemeClr val="tx1"/>
                </a:solidFill>
                <a:effectLst/>
                <a:latin typeface="+mn-lt"/>
                <a:ea typeface="+mn-ea"/>
                <a:cs typeface="+mn-cs"/>
              </a:rPr>
              <a:t> des patients dans les deux groupes avait un score de</a:t>
            </a:r>
            <a:r>
              <a:rPr lang="fr-CM" sz="1200" kern="1200" dirty="0">
                <a:solidFill>
                  <a:schemeClr val="tx1"/>
                </a:solidFill>
                <a:effectLst/>
                <a:latin typeface="+mn-lt"/>
                <a:ea typeface="+mn-ea"/>
                <a:cs typeface="+mn-cs"/>
              </a:rPr>
              <a:t> CHA2DS2-VASc </a:t>
            </a:r>
            <a:r>
              <a:rPr lang="fr-CA" sz="1200" kern="1200" dirty="0">
                <a:solidFill>
                  <a:schemeClr val="tx1"/>
                </a:solidFill>
                <a:effectLst/>
                <a:latin typeface="+mn-lt"/>
                <a:ea typeface="+mn-ea"/>
                <a:cs typeface="+mn-cs"/>
              </a:rPr>
              <a:t> égale a 3</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kern="1200" dirty="0">
                <a:solidFill>
                  <a:schemeClr val="tx1"/>
                </a:solidFill>
                <a:effectLst/>
                <a:latin typeface="+mn-lt"/>
                <a:ea typeface="+mn-ea"/>
                <a:cs typeface="+mn-cs"/>
              </a:rPr>
              <a:t>Le  </a:t>
            </a:r>
            <a:r>
              <a:rPr lang="fr-CM" sz="1200" kern="1200" dirty="0">
                <a:solidFill>
                  <a:schemeClr val="tx1"/>
                </a:solidFill>
                <a:effectLst/>
                <a:latin typeface="+mn-lt"/>
                <a:ea typeface="+mn-ea"/>
                <a:cs typeface="+mn-cs"/>
              </a:rPr>
              <a:t>Score moyen de la population </a:t>
            </a:r>
            <a:r>
              <a:rPr lang="fr-CA" sz="1200" kern="1200" dirty="0">
                <a:solidFill>
                  <a:schemeClr val="tx1"/>
                </a:solidFill>
                <a:effectLst/>
                <a:latin typeface="+mn-lt"/>
                <a:ea typeface="+mn-ea"/>
                <a:cs typeface="+mn-cs"/>
              </a:rPr>
              <a:t>était de 3,40 .</a:t>
            </a:r>
            <a:r>
              <a:rPr lang="fr-FR" sz="1200" kern="1200" dirty="0">
                <a:solidFill>
                  <a:schemeClr val="tx1"/>
                </a:solidFill>
                <a:effectLst/>
                <a:latin typeface="+mn-lt"/>
                <a:ea typeface="+mn-ea"/>
                <a:cs typeface="+mn-cs"/>
              </a:rPr>
              <a:t> Ce résultats est également proches  de</a:t>
            </a:r>
            <a:r>
              <a:rPr lang="fr-FR" sz="1200" kern="1200" baseline="0" dirty="0">
                <a:solidFill>
                  <a:schemeClr val="tx1"/>
                </a:solidFill>
                <a:effectLst/>
                <a:latin typeface="+mn-lt"/>
                <a:ea typeface="+mn-ea"/>
                <a:cs typeface="+mn-cs"/>
              </a:rPr>
              <a:t> ceux rapportes par </a:t>
            </a:r>
            <a:r>
              <a:rPr lang="fr-FR" sz="1200" b="1" kern="1200" dirty="0">
                <a:solidFill>
                  <a:schemeClr val="tx1"/>
                </a:solidFill>
                <a:effectLst/>
                <a:latin typeface="+mn-lt"/>
                <a:ea typeface="+mn-ea"/>
                <a:cs typeface="+mn-cs"/>
              </a:rPr>
              <a:t>Boubakar Ba et </a:t>
            </a:r>
            <a:r>
              <a:rPr lang="fr-FR" sz="1200" b="1" i="1" kern="1200" dirty="0">
                <a:solidFill>
                  <a:schemeClr val="tx1"/>
                </a:solidFill>
                <a:effectLst/>
                <a:latin typeface="+mn-lt"/>
                <a:ea typeface="+mn-ea"/>
                <a:cs typeface="+mn-cs"/>
              </a:rPr>
              <a:t>al</a:t>
            </a:r>
            <a:r>
              <a:rPr lang="fr-FR" sz="1200" kern="1200" dirty="0">
                <a:solidFill>
                  <a:schemeClr val="tx1"/>
                </a:solidFill>
                <a:effectLst/>
                <a:latin typeface="+mn-lt"/>
                <a:ea typeface="+mn-ea"/>
                <a:cs typeface="+mn-cs"/>
              </a:rPr>
              <a:t>. au Mali</a:t>
            </a:r>
            <a:r>
              <a:rPr lang="fr-FR" sz="1200" kern="1200" baseline="0" dirty="0">
                <a:solidFill>
                  <a:schemeClr val="tx1"/>
                </a:solidFill>
                <a:effectLst/>
                <a:latin typeface="+mn-lt"/>
                <a:ea typeface="+mn-ea"/>
                <a:cs typeface="+mn-cs"/>
              </a:rPr>
              <a:t> en 2015 </a:t>
            </a:r>
            <a:r>
              <a:rPr lang="fr-CA" sz="1200" b="0" kern="1200" dirty="0">
                <a:solidFill>
                  <a:schemeClr val="tx1"/>
                </a:solidFill>
                <a:effectLst/>
                <a:latin typeface="+mn-lt"/>
                <a:ea typeface="+mn-ea"/>
                <a:cs typeface="+mn-cs"/>
              </a:rPr>
              <a:t>Qui</a:t>
            </a:r>
            <a:r>
              <a:rPr lang="fr-CA" sz="1200" b="1" kern="1200" dirty="0">
                <a:solidFill>
                  <a:schemeClr val="tx1"/>
                </a:solidFill>
                <a:effectLst/>
                <a:latin typeface="+mn-lt"/>
                <a:ea typeface="+mn-ea"/>
                <a:cs typeface="+mn-cs"/>
              </a:rPr>
              <a:t> </a:t>
            </a:r>
            <a:r>
              <a:rPr lang="fr-CA" sz="1200" kern="1200" dirty="0">
                <a:solidFill>
                  <a:schemeClr val="tx1"/>
                </a:solidFill>
                <a:effectLst/>
                <a:latin typeface="+mn-lt"/>
                <a:ea typeface="+mn-ea"/>
                <a:cs typeface="+mn-cs"/>
              </a:rPr>
              <a:t> était de 3,32 et </a:t>
            </a:r>
            <a:r>
              <a:rPr lang="fr-CA" sz="1200" b="1" kern="1200" dirty="0" err="1">
                <a:solidFill>
                  <a:schemeClr val="tx1"/>
                </a:solidFill>
                <a:effectLst/>
                <a:latin typeface="+mn-lt"/>
                <a:ea typeface="+mn-ea"/>
                <a:cs typeface="+mn-cs"/>
              </a:rPr>
              <a:t>mahe</a:t>
            </a:r>
            <a:r>
              <a:rPr lang="fr-CA" sz="1200" b="1" kern="1200" dirty="0">
                <a:solidFill>
                  <a:schemeClr val="tx1"/>
                </a:solidFill>
                <a:effectLst/>
                <a:latin typeface="+mn-lt"/>
                <a:ea typeface="+mn-ea"/>
                <a:cs typeface="+mn-cs"/>
              </a:rPr>
              <a:t> et al </a:t>
            </a:r>
            <a:r>
              <a:rPr lang="fr-CA" sz="1200" kern="1200" dirty="0">
                <a:solidFill>
                  <a:schemeClr val="tx1"/>
                </a:solidFill>
                <a:effectLst/>
                <a:latin typeface="+mn-lt"/>
                <a:ea typeface="+mn-ea"/>
                <a:cs typeface="+mn-cs"/>
              </a:rPr>
              <a:t>en France qui était de 3,10.  Cependant il est supérieure  à celui de </a:t>
            </a:r>
            <a:r>
              <a:rPr lang="fr-CA" sz="1200" b="1" kern="1200" dirty="0" err="1">
                <a:solidFill>
                  <a:schemeClr val="tx1"/>
                </a:solidFill>
                <a:effectLst/>
                <a:latin typeface="+mn-lt"/>
                <a:ea typeface="+mn-ea"/>
                <a:cs typeface="+mn-cs"/>
              </a:rPr>
              <a:t>boombhi</a:t>
            </a:r>
            <a:r>
              <a:rPr lang="fr-CA" sz="1200" b="1" kern="1200" dirty="0">
                <a:solidFill>
                  <a:schemeClr val="tx1"/>
                </a:solidFill>
                <a:effectLst/>
                <a:latin typeface="+mn-lt"/>
                <a:ea typeface="+mn-ea"/>
                <a:cs typeface="+mn-cs"/>
              </a:rPr>
              <a:t> et al</a:t>
            </a:r>
            <a:r>
              <a:rPr lang="fr-CA" sz="1200" kern="1200" dirty="0">
                <a:solidFill>
                  <a:schemeClr val="tx1"/>
                </a:solidFill>
                <a:effectLst/>
                <a:latin typeface="+mn-lt"/>
                <a:ea typeface="+mn-ea"/>
                <a:cs typeface="+mn-cs"/>
              </a:rPr>
              <a:t> qui était de 2,81. Cette différence pourrait s’expliquer par L’augmentation   des comorbidités dans notre échantillon du fait de  l’enrôlement uniquement des patients en FANV </a:t>
            </a:r>
            <a:endParaRPr lang="fr-CM" sz="1200" kern="1200" dirty="0">
              <a:solidFill>
                <a:schemeClr val="tx1"/>
              </a:solidFill>
              <a:effectLst/>
              <a:latin typeface="+mn-lt"/>
              <a:ea typeface="+mn-ea"/>
              <a:cs typeface="+mn-cs"/>
            </a:endParaRPr>
          </a:p>
          <a:p>
            <a:endParaRPr lang="fr-CM" dirty="0"/>
          </a:p>
        </p:txBody>
      </p:sp>
      <p:sp>
        <p:nvSpPr>
          <p:cNvPr id="4" name="Espace réservé du numéro de diapositive 3"/>
          <p:cNvSpPr>
            <a:spLocks noGrp="1"/>
          </p:cNvSpPr>
          <p:nvPr>
            <p:ph type="sldNum" sz="quarter" idx="10"/>
          </p:nvPr>
        </p:nvSpPr>
        <p:spPr/>
        <p:txBody>
          <a:bodyPr/>
          <a:lstStyle/>
          <a:p>
            <a:fld id="{094F79E7-2BF7-4AE1-B925-DA32D7CDBC9D}" type="slidenum">
              <a:rPr lang="fr-FR" smtClean="0"/>
              <a:t>15</a:t>
            </a:fld>
            <a:endParaRPr lang="fr-FR"/>
          </a:p>
        </p:txBody>
      </p:sp>
    </p:spTree>
    <p:extLst>
      <p:ext uri="{BB962C8B-B14F-4D97-AF65-F5344CB8AC3E}">
        <p14:creationId xmlns:p14="http://schemas.microsoft.com/office/powerpoint/2010/main" val="40400848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A" sz="1200" kern="1200" dirty="0">
                <a:solidFill>
                  <a:schemeClr val="tx1"/>
                </a:solidFill>
                <a:effectLst/>
                <a:latin typeface="+mn-lt"/>
                <a:ea typeface="+mn-ea"/>
                <a:cs typeface="+mn-cs"/>
              </a:rPr>
              <a:t> L’accident vasculaire ischémique était la complication  la plus fréquente avec 17,97%  dans les deux groupes ce </a:t>
            </a:r>
            <a:r>
              <a:rPr lang="fr-CA" sz="1200" kern="1200" dirty="0" err="1">
                <a:solidFill>
                  <a:schemeClr val="tx1"/>
                </a:solidFill>
                <a:effectLst/>
                <a:latin typeface="+mn-lt"/>
                <a:ea typeface="+mn-ea"/>
                <a:cs typeface="+mn-cs"/>
              </a:rPr>
              <a:t>resultats</a:t>
            </a:r>
            <a:r>
              <a:rPr lang="fr-CA" sz="1200" kern="1200" dirty="0">
                <a:solidFill>
                  <a:schemeClr val="tx1"/>
                </a:solidFill>
                <a:effectLst/>
                <a:latin typeface="+mn-lt"/>
                <a:ea typeface="+mn-ea"/>
                <a:cs typeface="+mn-cs"/>
              </a:rPr>
              <a:t> est similaires a celui rapportes par  </a:t>
            </a:r>
            <a:r>
              <a:rPr lang="fr-CA" sz="1200" b="1" kern="1200" dirty="0">
                <a:solidFill>
                  <a:schemeClr val="tx1"/>
                </a:solidFill>
                <a:effectLst/>
                <a:latin typeface="+mn-lt"/>
                <a:ea typeface="+mn-ea"/>
                <a:cs typeface="+mn-cs"/>
              </a:rPr>
              <a:t>Boubakar et al</a:t>
            </a:r>
            <a:r>
              <a:rPr lang="fr-CA" sz="1200" kern="1200" dirty="0">
                <a:solidFill>
                  <a:schemeClr val="tx1"/>
                </a:solidFill>
                <a:effectLst/>
                <a:latin typeface="+mn-lt"/>
                <a:ea typeface="+mn-ea"/>
                <a:cs typeface="+mn-cs"/>
              </a:rPr>
              <a:t> au mali en 2015 qui était de 20,06%. </a:t>
            </a:r>
            <a:endParaRPr lang="fr-CM" sz="1200" kern="1200" dirty="0">
              <a:solidFill>
                <a:schemeClr val="tx1"/>
              </a:solidFill>
              <a:effectLst/>
              <a:latin typeface="+mn-lt"/>
              <a:ea typeface="+mn-ea"/>
              <a:cs typeface="+mn-cs"/>
            </a:endParaRPr>
          </a:p>
          <a:p>
            <a:endParaRPr lang="fr-FR" dirty="0"/>
          </a:p>
        </p:txBody>
      </p:sp>
      <p:sp>
        <p:nvSpPr>
          <p:cNvPr id="4" name="Slide Number Placeholder 3"/>
          <p:cNvSpPr>
            <a:spLocks noGrp="1"/>
          </p:cNvSpPr>
          <p:nvPr>
            <p:ph type="sldNum" sz="quarter" idx="10"/>
          </p:nvPr>
        </p:nvSpPr>
        <p:spPr/>
        <p:txBody>
          <a:bodyPr/>
          <a:lstStyle/>
          <a:p>
            <a:fld id="{094F79E7-2BF7-4AE1-B925-DA32D7CDBC9D}" type="slidenum">
              <a:rPr lang="fr-FR" smtClean="0"/>
              <a:t>16</a:t>
            </a:fld>
            <a:endParaRPr lang="fr-FR"/>
          </a:p>
        </p:txBody>
      </p:sp>
    </p:spTree>
    <p:extLst>
      <p:ext uri="{BB962C8B-B14F-4D97-AF65-F5344CB8AC3E}">
        <p14:creationId xmlns:p14="http://schemas.microsoft.com/office/powerpoint/2010/main" val="2694512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fr-CM" sz="1200" kern="1200" dirty="0">
                <a:solidFill>
                  <a:schemeClr val="tx1"/>
                </a:solidFill>
                <a:effectLst/>
                <a:latin typeface="+mn-lt"/>
                <a:ea typeface="+mn-ea"/>
                <a:cs typeface="+mn-cs"/>
              </a:rPr>
              <a:t>S’agissant de l’observance évaluer par MMAS-8.</a:t>
            </a:r>
          </a:p>
          <a:p>
            <a:pPr marL="171450" indent="-171450">
              <a:buFont typeface="Wingdings" panose="05000000000000000000" pitchFamily="2" charset="2"/>
              <a:buChar char="Ø"/>
            </a:pPr>
            <a:r>
              <a:rPr lang="fr-CM" sz="1200" kern="1200" dirty="0">
                <a:solidFill>
                  <a:schemeClr val="tx1"/>
                </a:solidFill>
                <a:effectLst/>
                <a:latin typeface="+mn-lt"/>
                <a:ea typeface="+mn-ea"/>
                <a:cs typeface="+mn-cs"/>
              </a:rPr>
              <a:t>Les résultats de notre étude ont montré une observance élevée (score 8/8) chez plus de 2/3 des patients sous AVK (83,61% des patients) contre 1/4 des patients sous AOD (28,57% des patients) et cette différence était statistiquement significative avec </a:t>
            </a:r>
            <a:r>
              <a:rPr lang="fr-CA" sz="1200" kern="1200" dirty="0">
                <a:solidFill>
                  <a:schemeClr val="tx1"/>
                </a:solidFill>
                <a:effectLst/>
                <a:latin typeface="+mn-lt"/>
                <a:ea typeface="+mn-ea"/>
                <a:cs typeface="+mn-cs"/>
              </a:rPr>
              <a:t>P </a:t>
            </a:r>
            <a:r>
              <a:rPr lang="fr-CM" sz="1200" b="1" kern="1200" dirty="0">
                <a:solidFill>
                  <a:schemeClr val="tx1"/>
                </a:solidFill>
                <a:effectLst/>
                <a:latin typeface="+mn-lt"/>
                <a:ea typeface="+mn-ea"/>
                <a:cs typeface="+mn-cs"/>
              </a:rPr>
              <a:t>&lt;0,0001</a:t>
            </a:r>
            <a:r>
              <a:rPr lang="fr-CM" sz="1200" kern="1200" dirty="0">
                <a:solidFill>
                  <a:schemeClr val="tx1"/>
                </a:solidFill>
                <a:effectLst/>
                <a:latin typeface="+mn-lt"/>
                <a:ea typeface="+mn-ea"/>
                <a:cs typeface="+mn-cs"/>
              </a:rPr>
              <a:t>. Comparativement à certaines études menées en Amérique et en Europe, elles vont à l’encontre de nos résultats. Ces études ont montré que l’observance thérapeutique était similaire dans les deux groupes et aucune différence n’a été retrouvée entre les types d’anticoagulants oraux.  Il s’agit notamment : </a:t>
            </a:r>
          </a:p>
          <a:p>
            <a:r>
              <a:rPr lang="fr-FR" sz="1200" kern="1200" dirty="0">
                <a:solidFill>
                  <a:schemeClr val="tx1"/>
                </a:solidFill>
                <a:effectLst/>
                <a:latin typeface="+mn-lt"/>
                <a:ea typeface="+mn-ea"/>
                <a:cs typeface="+mn-cs"/>
              </a:rPr>
              <a:t> des </a:t>
            </a:r>
            <a:r>
              <a:rPr lang="fr-FR" sz="1200" kern="1200" dirty="0" err="1">
                <a:solidFill>
                  <a:schemeClr val="tx1"/>
                </a:solidFill>
                <a:effectLst/>
                <a:latin typeface="+mn-lt"/>
                <a:ea typeface="+mn-ea"/>
                <a:cs typeface="+mn-cs"/>
              </a:rPr>
              <a:t>etudes</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ménees</a:t>
            </a:r>
            <a:r>
              <a:rPr lang="fr-FR" sz="1200" kern="1200" dirty="0">
                <a:solidFill>
                  <a:schemeClr val="tx1"/>
                </a:solidFill>
                <a:effectLst/>
                <a:latin typeface="+mn-lt"/>
                <a:ea typeface="+mn-ea"/>
                <a:cs typeface="+mn-cs"/>
              </a:rPr>
              <a:t> par  </a:t>
            </a:r>
            <a:r>
              <a:rPr lang="fr-FR" sz="1200" b="1" kern="1200" dirty="0" err="1">
                <a:solidFill>
                  <a:schemeClr val="tx1"/>
                </a:solidFill>
                <a:effectLst/>
                <a:latin typeface="+mn-lt"/>
                <a:ea typeface="+mn-ea"/>
                <a:cs typeface="+mn-cs"/>
              </a:rPr>
              <a:t>Castellucci</a:t>
            </a:r>
            <a:r>
              <a:rPr lang="fr-FR" sz="1200" b="1" kern="1200" dirty="0">
                <a:solidFill>
                  <a:schemeClr val="tx1"/>
                </a:solidFill>
                <a:effectLst/>
                <a:latin typeface="+mn-lt"/>
                <a:ea typeface="+mn-ea"/>
                <a:cs typeface="+mn-cs"/>
              </a:rPr>
              <a:t> et </a:t>
            </a:r>
            <a:r>
              <a:rPr lang="fr-FR" sz="1200" b="1" i="1" kern="1200" dirty="0">
                <a:solidFill>
                  <a:schemeClr val="tx1"/>
                </a:solidFill>
                <a:effectLst/>
                <a:latin typeface="+mn-lt"/>
                <a:ea typeface="+mn-ea"/>
                <a:cs typeface="+mn-cs"/>
              </a:rPr>
              <a:t>al</a:t>
            </a:r>
            <a:r>
              <a:rPr lang="fr-FR" sz="1200" kern="1200" dirty="0">
                <a:solidFill>
                  <a:schemeClr val="tx1"/>
                </a:solidFill>
                <a:effectLst/>
                <a:latin typeface="+mn-lt"/>
                <a:ea typeface="+mn-ea"/>
                <a:cs typeface="+mn-cs"/>
              </a:rPr>
              <a:t>  au canada en 2015 ;  </a:t>
            </a:r>
            <a:r>
              <a:rPr lang="fr-FR" sz="1200" b="1" kern="1200" dirty="0">
                <a:solidFill>
                  <a:schemeClr val="tx1"/>
                </a:solidFill>
                <a:effectLst/>
                <a:latin typeface="+mn-lt"/>
                <a:ea typeface="+mn-ea"/>
                <a:cs typeface="+mn-cs"/>
              </a:rPr>
              <a:t>Mahe et </a:t>
            </a:r>
            <a:r>
              <a:rPr lang="fr-FR" sz="1200" b="1" i="1" kern="1200" dirty="0">
                <a:solidFill>
                  <a:schemeClr val="tx1"/>
                </a:solidFill>
                <a:effectLst/>
                <a:latin typeface="+mn-lt"/>
                <a:ea typeface="+mn-ea"/>
                <a:cs typeface="+mn-cs"/>
              </a:rPr>
              <a:t>al </a:t>
            </a:r>
            <a:r>
              <a:rPr lang="fr-FR" sz="1200" b="0" i="1" kern="1200" dirty="0">
                <a:solidFill>
                  <a:schemeClr val="tx1"/>
                </a:solidFill>
                <a:effectLst/>
                <a:latin typeface="+mn-lt"/>
                <a:ea typeface="+mn-ea"/>
                <a:cs typeface="+mn-cs"/>
              </a:rPr>
              <a:t>en France en 2014</a:t>
            </a:r>
            <a:r>
              <a:rPr lang="fr-FR" sz="1200" b="0" kern="1200" dirty="0">
                <a:solidFill>
                  <a:schemeClr val="tx1"/>
                </a:solidFill>
                <a:effectLst/>
                <a:latin typeface="+mn-lt"/>
                <a:ea typeface="+mn-ea"/>
                <a:cs typeface="+mn-cs"/>
              </a:rPr>
              <a:t> ;</a:t>
            </a:r>
            <a:r>
              <a:rPr lang="fr-FR" sz="1200" b="1" kern="1200" dirty="0">
                <a:solidFill>
                  <a:schemeClr val="tx1"/>
                </a:solidFill>
                <a:effectLst/>
                <a:latin typeface="+mn-lt"/>
                <a:ea typeface="+mn-ea"/>
                <a:cs typeface="+mn-cs"/>
              </a:rPr>
              <a:t> Thibault et </a:t>
            </a:r>
            <a:r>
              <a:rPr lang="fr-FR" sz="1200" b="1" i="1" kern="1200" dirty="0">
                <a:solidFill>
                  <a:schemeClr val="tx1"/>
                </a:solidFill>
                <a:effectLst/>
                <a:latin typeface="+mn-lt"/>
                <a:ea typeface="+mn-ea"/>
                <a:cs typeface="+mn-cs"/>
              </a:rPr>
              <a:t>al</a:t>
            </a:r>
            <a:r>
              <a:rPr lang="fr-FR" sz="1200" kern="1200" dirty="0">
                <a:solidFill>
                  <a:schemeClr val="tx1"/>
                </a:solidFill>
                <a:effectLst/>
                <a:latin typeface="+mn-lt"/>
                <a:ea typeface="+mn-ea"/>
                <a:cs typeface="+mn-cs"/>
              </a:rPr>
              <a:t> en France  en 2015 </a:t>
            </a:r>
          </a:p>
          <a:p>
            <a:r>
              <a:rPr lang="fr-CM" sz="1200" kern="1200" dirty="0">
                <a:solidFill>
                  <a:schemeClr val="tx1"/>
                </a:solidFill>
                <a:effectLst/>
                <a:latin typeface="+mn-lt"/>
                <a:ea typeface="+mn-ea"/>
                <a:cs typeface="+mn-cs"/>
              </a:rPr>
              <a:t>Cette différence de résultat pourrait s’expliquer d’une part par le bas niveau socio-économique de notre pays comparé aux pays de l’occident ainsi que l’absence de couverture sanitaire dans notre contexte qui justifie les difficultés de nos patients  à se procurer les AOD vu leur </a:t>
            </a:r>
            <a:r>
              <a:rPr lang="fr-FR" sz="1200" kern="1200" dirty="0">
                <a:solidFill>
                  <a:schemeClr val="tx1"/>
                </a:solidFill>
                <a:effectLst/>
                <a:latin typeface="+mn-lt"/>
                <a:ea typeface="+mn-ea"/>
                <a:cs typeface="+mn-cs"/>
              </a:rPr>
              <a:t>coût</a:t>
            </a:r>
            <a:r>
              <a:rPr lang="fr-CM" sz="1200" kern="1200" dirty="0">
                <a:solidFill>
                  <a:schemeClr val="tx1"/>
                </a:solidFill>
                <a:effectLst/>
                <a:latin typeface="+mn-lt"/>
                <a:ea typeface="+mn-ea"/>
                <a:cs typeface="+mn-cs"/>
              </a:rPr>
              <a:t> élevé</a:t>
            </a:r>
            <a:endParaRPr lang="fr-FR" b="0" dirty="0"/>
          </a:p>
        </p:txBody>
      </p:sp>
      <p:sp>
        <p:nvSpPr>
          <p:cNvPr id="4" name="Slide Number Placeholder 3"/>
          <p:cNvSpPr>
            <a:spLocks noGrp="1"/>
          </p:cNvSpPr>
          <p:nvPr>
            <p:ph type="sldNum" sz="quarter" idx="10"/>
          </p:nvPr>
        </p:nvSpPr>
        <p:spPr/>
        <p:txBody>
          <a:bodyPr/>
          <a:lstStyle/>
          <a:p>
            <a:fld id="{094F79E7-2BF7-4AE1-B925-DA32D7CDBC9D}" type="slidenum">
              <a:rPr lang="fr-FR" smtClean="0"/>
              <a:t>17</a:t>
            </a:fld>
            <a:endParaRPr lang="fr-FR"/>
          </a:p>
        </p:txBody>
      </p:sp>
    </p:spTree>
    <p:extLst>
      <p:ext uri="{BB962C8B-B14F-4D97-AF65-F5344CB8AC3E}">
        <p14:creationId xmlns:p14="http://schemas.microsoft.com/office/powerpoint/2010/main" val="28397721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685800" y="1143000"/>
            <a:ext cx="5486400" cy="3086100"/>
          </a:xfrm>
        </p:spPr>
      </p:sp>
      <p:sp>
        <p:nvSpPr>
          <p:cNvPr id="3" name="Espace réservé des notes 2"/>
          <p:cNvSpPr>
            <a:spLocks noGrp="1"/>
          </p:cNvSpPr>
          <p:nvPr>
            <p:ph type="body" idx="1"/>
          </p:nvPr>
        </p:nvSpPr>
        <p:spPr/>
        <p:txBody>
          <a:bodyPr/>
          <a:lstStyle/>
          <a:p>
            <a:r>
              <a:rPr lang="fr-CM" sz="1200" kern="1200" dirty="0">
                <a:solidFill>
                  <a:schemeClr val="tx1"/>
                </a:solidFill>
                <a:effectLst/>
                <a:latin typeface="+mn-lt"/>
                <a:ea typeface="+mn-ea"/>
                <a:cs typeface="+mn-cs"/>
              </a:rPr>
              <a:t> concernant les facteurs associes a la mauvaise observance;</a:t>
            </a:r>
          </a:p>
          <a:p>
            <a:pPr marL="171450" indent="-171450">
              <a:buFont typeface="Wingdings" panose="05000000000000000000" pitchFamily="2" charset="2"/>
              <a:buChar char="Ø"/>
            </a:pPr>
            <a:r>
              <a:rPr lang="fr-CM" sz="1200" kern="1200" dirty="0">
                <a:solidFill>
                  <a:schemeClr val="tx1"/>
                </a:solidFill>
                <a:effectLst/>
                <a:latin typeface="+mn-lt"/>
                <a:ea typeface="+mn-ea"/>
                <a:cs typeface="+mn-cs"/>
              </a:rPr>
              <a:t> Nous avons retrouvé 35,71% des patients sous AOD qui oubliaient de prendre leur traitement contre 9,84% des patients sous AVK et cette différence était statistiquement significative avec un </a:t>
            </a:r>
            <a:r>
              <a:rPr lang="fr-CM" sz="1200" b="1" kern="1200" dirty="0">
                <a:solidFill>
                  <a:schemeClr val="tx1"/>
                </a:solidFill>
                <a:effectLst/>
                <a:latin typeface="+mn-lt"/>
                <a:ea typeface="+mn-ea"/>
                <a:cs typeface="+mn-cs"/>
              </a:rPr>
              <a:t>p =0.003</a:t>
            </a:r>
            <a:r>
              <a:rPr lang="fr-CM" sz="1200" kern="1200" dirty="0">
                <a:solidFill>
                  <a:schemeClr val="tx1"/>
                </a:solidFill>
                <a:effectLst/>
                <a:latin typeface="+mn-lt"/>
                <a:ea typeface="+mn-ea"/>
                <a:cs typeface="+mn-cs"/>
              </a:rPr>
              <a:t>. Cette différence pourrait s’expliquer par le fait que l’absence de monitorage biologique  peut potentiellement réduire le contact médical, les occasions de sensibilisation et d’information sur l’anticoagulation entrainant un plus grand nombre d’oubli</a:t>
            </a:r>
          </a:p>
          <a:p>
            <a:pPr marL="171450" indent="-171450">
              <a:buFont typeface="Wingdings" panose="05000000000000000000" pitchFamily="2" charset="2"/>
              <a:buChar char="Ø"/>
            </a:pPr>
            <a:r>
              <a:rPr lang="fr-CM" sz="1200" kern="1200" dirty="0">
                <a:solidFill>
                  <a:schemeClr val="tx1"/>
                </a:solidFill>
                <a:effectLst/>
                <a:latin typeface="+mn-lt"/>
                <a:ea typeface="+mn-ea"/>
                <a:cs typeface="+mn-cs"/>
              </a:rPr>
              <a:t> nous avons   </a:t>
            </a:r>
            <a:r>
              <a:rPr lang="fr-CM" sz="1200" kern="1200" dirty="0" err="1">
                <a:solidFill>
                  <a:schemeClr val="tx1"/>
                </a:solidFill>
                <a:effectLst/>
                <a:latin typeface="+mn-lt"/>
                <a:ea typeface="+mn-ea"/>
                <a:cs typeface="+mn-cs"/>
              </a:rPr>
              <a:t>egalement</a:t>
            </a:r>
            <a:r>
              <a:rPr lang="fr-CM" sz="1200" kern="1200" dirty="0">
                <a:solidFill>
                  <a:schemeClr val="tx1"/>
                </a:solidFill>
                <a:effectLst/>
                <a:latin typeface="+mn-lt"/>
                <a:ea typeface="+mn-ea"/>
                <a:cs typeface="+mn-cs"/>
              </a:rPr>
              <a:t>  retrouvé le cout élevé des AOD  ou  60,71% des patients sous AOD avaient les difficultés à se procurer leurs médicaments .ce facteur est associés a l’observance de plusieurs pathologies chronique </a:t>
            </a:r>
            <a:r>
              <a:rPr lang="fr-CM" sz="1200" kern="1200" dirty="0" err="1">
                <a:solidFill>
                  <a:schemeClr val="tx1"/>
                </a:solidFill>
                <a:effectLst/>
                <a:latin typeface="+mn-lt"/>
                <a:ea typeface="+mn-ea"/>
                <a:cs typeface="+mn-cs"/>
              </a:rPr>
              <a:t>notament</a:t>
            </a:r>
            <a:r>
              <a:rPr lang="fr-CM" sz="1200" kern="1200" dirty="0">
                <a:solidFill>
                  <a:schemeClr val="tx1"/>
                </a:solidFill>
                <a:effectLst/>
                <a:latin typeface="+mn-lt"/>
                <a:ea typeface="+mn-ea"/>
                <a:cs typeface="+mn-cs"/>
              </a:rPr>
              <a:t> celle du </a:t>
            </a:r>
            <a:r>
              <a:rPr lang="fr-CM" sz="1200" kern="1200" dirty="0" err="1">
                <a:solidFill>
                  <a:schemeClr val="tx1"/>
                </a:solidFill>
                <a:effectLst/>
                <a:latin typeface="+mn-lt"/>
                <a:ea typeface="+mn-ea"/>
                <a:cs typeface="+mn-cs"/>
              </a:rPr>
              <a:t>diabete</a:t>
            </a:r>
            <a:r>
              <a:rPr lang="fr-CM" sz="1200" kern="1200" dirty="0">
                <a:solidFill>
                  <a:schemeClr val="tx1"/>
                </a:solidFill>
                <a:effectLst/>
                <a:latin typeface="+mn-lt"/>
                <a:ea typeface="+mn-ea"/>
                <a:cs typeface="+mn-cs"/>
              </a:rPr>
              <a:t> ou </a:t>
            </a:r>
            <a:r>
              <a:rPr lang="fr-CM" sz="1200" b="1" kern="1200" dirty="0">
                <a:solidFill>
                  <a:schemeClr val="tx1"/>
                </a:solidFill>
                <a:effectLst/>
                <a:latin typeface="+mn-lt"/>
                <a:ea typeface="+mn-ea"/>
                <a:cs typeface="+mn-cs"/>
              </a:rPr>
              <a:t>soule et al au USA en 2008 </a:t>
            </a:r>
            <a:r>
              <a:rPr lang="fr-CM" sz="1200" kern="1200" dirty="0">
                <a:solidFill>
                  <a:schemeClr val="tx1"/>
                </a:solidFill>
                <a:effectLst/>
                <a:latin typeface="+mn-lt"/>
                <a:ea typeface="+mn-ea"/>
                <a:cs typeface="+mn-cs"/>
              </a:rPr>
              <a:t>avait retrouvé que 34% patients citait le cout comme obstacle a l’observance </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CM" sz="1200" kern="1200" dirty="0">
                <a:solidFill>
                  <a:schemeClr val="tx1"/>
                </a:solidFill>
                <a:effectLst/>
                <a:latin typeface="+mn-lt"/>
                <a:ea typeface="+mn-ea"/>
                <a:cs typeface="+mn-cs"/>
              </a:rPr>
              <a:t>  et enfin  nous avons    retrouvé  que 35,71% des patients sous AOD citaient la polymédication comme facteurs de mauvaise observance contre 11,48% pour ceux sous AVK et cette différence était statistiquement significative avec une valeur p= </a:t>
            </a:r>
            <a:r>
              <a:rPr lang="fr-FR" sz="1200" b="1" dirty="0">
                <a:effectLst/>
                <a:latin typeface="Calibri" panose="020F0502020204030204" pitchFamily="34" charset="0"/>
                <a:ea typeface="Calibri" panose="020F0502020204030204" pitchFamily="34" charset="0"/>
                <a:cs typeface="Times New Roman" panose="02020603050405020304" pitchFamily="18" charset="0"/>
              </a:rPr>
              <a:t>0,007</a:t>
            </a:r>
            <a:r>
              <a:rPr lang="en-US" sz="1200" b="1" kern="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fr-CM" sz="1200" kern="1200" dirty="0">
                <a:solidFill>
                  <a:schemeClr val="tx1"/>
                </a:solidFill>
                <a:effectLst/>
                <a:latin typeface="+mn-lt"/>
                <a:ea typeface="+mn-ea"/>
                <a:cs typeface="+mn-cs"/>
              </a:rPr>
              <a:t>ceci peut s’expliquer par le fait que les comorbidités augmentent avec l’âge nécessitant une polymédication car la moyenne d’âge étant élevée dans le groupe des AOD avec 73,89% contre 67,98% pour le groupes des AVK</a:t>
            </a:r>
            <a:endParaRPr lang="fr-CM" dirty="0"/>
          </a:p>
        </p:txBody>
      </p:sp>
      <p:sp>
        <p:nvSpPr>
          <p:cNvPr id="4" name="Espace réservé du numéro de diapositive 3"/>
          <p:cNvSpPr>
            <a:spLocks noGrp="1"/>
          </p:cNvSpPr>
          <p:nvPr>
            <p:ph type="sldNum" sz="quarter" idx="10"/>
          </p:nvPr>
        </p:nvSpPr>
        <p:spPr/>
        <p:txBody>
          <a:bodyPr/>
          <a:lstStyle/>
          <a:p>
            <a:fld id="{094F79E7-2BF7-4AE1-B925-DA32D7CDBC9D}" type="slidenum">
              <a:rPr lang="fr-FR" smtClean="0"/>
              <a:t>18</a:t>
            </a:fld>
            <a:endParaRPr lang="fr-FR"/>
          </a:p>
        </p:txBody>
      </p:sp>
    </p:spTree>
    <p:extLst>
      <p:ext uri="{BB962C8B-B14F-4D97-AF65-F5344CB8AC3E}">
        <p14:creationId xmlns:p14="http://schemas.microsoft.com/office/powerpoint/2010/main" val="1483387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indent="0">
              <a:buFontTx/>
              <a:buNone/>
            </a:pPr>
            <a:endParaRPr lang="en-US" baseline="0" dirty="0"/>
          </a:p>
          <a:p>
            <a:pPr marL="0" lvl="0" indent="0">
              <a:buFont typeface="Wingdings" panose="05000000000000000000" pitchFamily="2" charset="2"/>
              <a:buNone/>
            </a:pPr>
            <a:r>
              <a:rPr lang="fr-BE" dirty="0"/>
              <a:t>-Les caractéristiques sociodémographiques était  similaires entre les deux groupes . </a:t>
            </a:r>
            <a:endParaRPr lang="fr-FR" dirty="0"/>
          </a:p>
          <a:p>
            <a:pPr lvl="0"/>
            <a:r>
              <a:rPr lang="fr-CM" dirty="0"/>
              <a:t>-Les AVK était les plus prescrits soit 69 % des patients.</a:t>
            </a:r>
            <a:endParaRPr lang="fr-FR" dirty="0"/>
          </a:p>
          <a:p>
            <a:pPr lvl="0"/>
            <a:r>
              <a:rPr lang="fr-CM"/>
              <a:t>-L’</a:t>
            </a:r>
            <a:r>
              <a:rPr lang="fr-FR" dirty="0"/>
              <a:t>observance était élevée (score 8/8) chez plus de 2/3 des patients sous AVK (83.61% des patients) contre 1/4 des patients sous AOD (28.57% des patients) et cette différence était statistiquement significative.</a:t>
            </a:r>
          </a:p>
          <a:p>
            <a:endParaRPr lang="fr-FR" dirty="0"/>
          </a:p>
        </p:txBody>
      </p:sp>
      <p:sp>
        <p:nvSpPr>
          <p:cNvPr id="4" name="Slide Number Placeholder 3"/>
          <p:cNvSpPr>
            <a:spLocks noGrp="1"/>
          </p:cNvSpPr>
          <p:nvPr>
            <p:ph type="sldNum" sz="quarter" idx="10"/>
          </p:nvPr>
        </p:nvSpPr>
        <p:spPr/>
        <p:txBody>
          <a:bodyPr/>
          <a:lstStyle/>
          <a:p>
            <a:fld id="{094F79E7-2BF7-4AE1-B925-DA32D7CDBC9D}" type="slidenum">
              <a:rPr lang="fr-FR" smtClean="0"/>
              <a:t>19</a:t>
            </a:fld>
            <a:endParaRPr lang="fr-FR"/>
          </a:p>
        </p:txBody>
      </p:sp>
    </p:spTree>
    <p:extLst>
      <p:ext uri="{BB962C8B-B14F-4D97-AF65-F5344CB8AC3E}">
        <p14:creationId xmlns:p14="http://schemas.microsoft.com/office/powerpoint/2010/main" val="3577391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fr-CM" sz="1200" dirty="0"/>
              <a:t>Après</a:t>
            </a:r>
            <a:r>
              <a:rPr lang="fr-CM" sz="1200" baseline="0" dirty="0"/>
              <a:t> une introduction rappelant le contexte de notre étude,  nous présenterons les objectifs fixés et la méthodologie utilisée pour les atteindre.</a:t>
            </a:r>
          </a:p>
          <a:p>
            <a:pPr marL="171450" indent="-171450" algn="just">
              <a:buFont typeface="Arial" panose="020B0604020202020204" pitchFamily="34" charset="0"/>
              <a:buChar char="•"/>
            </a:pPr>
            <a:r>
              <a:rPr lang="fr-CM" sz="1200" baseline="0" dirty="0" smtClean="0"/>
              <a:t>Suivrons nos </a:t>
            </a:r>
            <a:r>
              <a:rPr lang="fr-CM" sz="1200" baseline="0" dirty="0"/>
              <a:t>résultats </a:t>
            </a:r>
            <a:r>
              <a:rPr lang="fr-CM" sz="1200" baseline="0" dirty="0" smtClean="0"/>
              <a:t>qui seront  discutés à la lumière de </a:t>
            </a:r>
            <a:r>
              <a:rPr lang="fr-CM" sz="1200" baseline="0" dirty="0"/>
              <a:t>la littérature</a:t>
            </a:r>
          </a:p>
          <a:p>
            <a:pPr marL="171450" indent="-171450" algn="just">
              <a:buFont typeface="Arial" panose="020B0604020202020204" pitchFamily="34" charset="0"/>
              <a:buChar char="•"/>
            </a:pPr>
            <a:r>
              <a:rPr lang="fr-CM" sz="1200" baseline="0" dirty="0" smtClean="0"/>
              <a:t>Nous terminerons par une brève conclusion  </a:t>
            </a:r>
            <a:r>
              <a:rPr lang="fr-CM" sz="1200" baseline="0" dirty="0"/>
              <a:t>notre propos par un résumé en langue anglaise</a:t>
            </a:r>
          </a:p>
          <a:p>
            <a:endParaRPr lang="fr-FR" dirty="0"/>
          </a:p>
        </p:txBody>
      </p:sp>
      <p:sp>
        <p:nvSpPr>
          <p:cNvPr id="4" name="Slide Number Placeholder 3"/>
          <p:cNvSpPr>
            <a:spLocks noGrp="1"/>
          </p:cNvSpPr>
          <p:nvPr>
            <p:ph type="sldNum" sz="quarter" idx="10"/>
          </p:nvPr>
        </p:nvSpPr>
        <p:spPr/>
        <p:txBody>
          <a:bodyPr/>
          <a:lstStyle/>
          <a:p>
            <a:fld id="{094F79E7-2BF7-4AE1-B925-DA32D7CDBC9D}" type="slidenum">
              <a:rPr lang="fr-FR" smtClean="0"/>
              <a:t>2</a:t>
            </a:fld>
            <a:endParaRPr lang="fr-FR"/>
          </a:p>
        </p:txBody>
      </p:sp>
    </p:spTree>
    <p:extLst>
      <p:ext uri="{BB962C8B-B14F-4D97-AF65-F5344CB8AC3E}">
        <p14:creationId xmlns:p14="http://schemas.microsoft.com/office/powerpoint/2010/main" val="422664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fr-CM" dirty="0"/>
              <a:t>La fibrillation atriale  est le trouble du rythme cardiaque le plus fréquent au monde.</a:t>
            </a:r>
            <a:endParaRPr lang="fr-CM" sz="1200" kern="1200" dirty="0">
              <a:solidFill>
                <a:schemeClr val="tx1"/>
              </a:solidFill>
              <a:effectLst/>
              <a:latin typeface="+mn-lt"/>
              <a:ea typeface="+mn-ea"/>
              <a:cs typeface="+mn-cs"/>
            </a:endParaRPr>
          </a:p>
          <a:p>
            <a:r>
              <a:rPr lang="fr-CM" sz="1200" kern="1200" dirty="0">
                <a:solidFill>
                  <a:schemeClr val="tx1"/>
                </a:solidFill>
                <a:effectLst/>
                <a:latin typeface="+mn-lt"/>
                <a:ea typeface="+mn-ea"/>
                <a:cs typeface="+mn-cs"/>
              </a:rPr>
              <a:t>Selon les données du Centers for </a:t>
            </a:r>
            <a:r>
              <a:rPr lang="fr-CM" sz="1200" kern="1200" dirty="0" err="1">
                <a:solidFill>
                  <a:schemeClr val="tx1"/>
                </a:solidFill>
                <a:effectLst/>
                <a:latin typeface="+mn-lt"/>
                <a:ea typeface="+mn-ea"/>
                <a:cs typeface="+mn-cs"/>
              </a:rPr>
              <a:t>Disease</a:t>
            </a:r>
            <a:r>
              <a:rPr lang="fr-CM" sz="1200" kern="1200" dirty="0">
                <a:solidFill>
                  <a:schemeClr val="tx1"/>
                </a:solidFill>
                <a:effectLst/>
                <a:latin typeface="+mn-lt"/>
                <a:ea typeface="+mn-ea"/>
                <a:cs typeface="+mn-cs"/>
              </a:rPr>
              <a:t> Control and </a:t>
            </a:r>
            <a:r>
              <a:rPr lang="fr-CM" sz="1200" kern="1200" dirty="0" err="1">
                <a:solidFill>
                  <a:schemeClr val="tx1"/>
                </a:solidFill>
                <a:effectLst/>
                <a:latin typeface="+mn-lt"/>
                <a:ea typeface="+mn-ea"/>
                <a:cs typeface="+mn-cs"/>
              </a:rPr>
              <a:t>Prevention</a:t>
            </a:r>
            <a:r>
              <a:rPr lang="fr-CM" sz="1200" kern="1200" dirty="0">
                <a:solidFill>
                  <a:schemeClr val="tx1"/>
                </a:solidFill>
                <a:effectLst/>
                <a:latin typeface="+mn-lt"/>
                <a:ea typeface="+mn-ea"/>
                <a:cs typeface="+mn-cs"/>
              </a:rPr>
              <a:t> (CDC) aux Etats-Unis, environ 2% de la population de moins de 65 ans souffrent d’une FA et environ 9% de la population des plus de 65 ans .</a:t>
            </a:r>
          </a:p>
          <a:p>
            <a:r>
              <a:rPr lang="fr-CM" sz="1200" kern="1200" dirty="0">
                <a:solidFill>
                  <a:schemeClr val="tx1"/>
                </a:solidFill>
                <a:effectLst/>
                <a:latin typeface="+mn-lt"/>
                <a:ea typeface="+mn-ea"/>
                <a:cs typeface="+mn-cs"/>
              </a:rPr>
              <a:t>Ses complications thromboemboliques artériels et</a:t>
            </a:r>
            <a:r>
              <a:rPr lang="fr-CM" sz="1200" kern="1200" baseline="0" dirty="0">
                <a:solidFill>
                  <a:schemeClr val="tx1"/>
                </a:solidFill>
                <a:effectLst/>
                <a:latin typeface="+mn-lt"/>
                <a:ea typeface="+mn-ea"/>
                <a:cs typeface="+mn-cs"/>
              </a:rPr>
              <a:t> </a:t>
            </a:r>
            <a:r>
              <a:rPr lang="fr-CM" sz="1200" kern="1200" baseline="0" dirty="0" smtClean="0">
                <a:solidFill>
                  <a:schemeClr val="tx1"/>
                </a:solidFill>
                <a:effectLst/>
                <a:latin typeface="+mn-lt"/>
                <a:ea typeface="+mn-ea"/>
                <a:cs typeface="+mn-cs"/>
              </a:rPr>
              <a:t>systémiques </a:t>
            </a:r>
            <a:r>
              <a:rPr lang="fr-CM" sz="1200" kern="1200" dirty="0" smtClean="0">
                <a:solidFill>
                  <a:schemeClr val="tx1"/>
                </a:solidFill>
                <a:effectLst/>
                <a:latin typeface="+mn-lt"/>
                <a:ea typeface="+mn-ea"/>
                <a:cs typeface="+mn-cs"/>
              </a:rPr>
              <a:t> </a:t>
            </a:r>
            <a:r>
              <a:rPr lang="fr-CM" sz="1200" kern="1200" dirty="0">
                <a:solidFill>
                  <a:schemeClr val="tx1"/>
                </a:solidFill>
                <a:effectLst/>
                <a:latin typeface="+mn-lt"/>
                <a:ea typeface="+mn-ea"/>
                <a:cs typeface="+mn-cs"/>
              </a:rPr>
              <a:t>peuvent être sévères à court et à long terme d’où la nécessité de les prévenir par les anticoagulants</a:t>
            </a:r>
          </a:p>
          <a:p>
            <a:endParaRPr lang="fr-FR" dirty="0"/>
          </a:p>
        </p:txBody>
      </p:sp>
      <p:sp>
        <p:nvSpPr>
          <p:cNvPr id="4" name="Slide Number Placeholder 3"/>
          <p:cNvSpPr>
            <a:spLocks noGrp="1"/>
          </p:cNvSpPr>
          <p:nvPr>
            <p:ph type="sldNum" sz="quarter" idx="10"/>
          </p:nvPr>
        </p:nvSpPr>
        <p:spPr/>
        <p:txBody>
          <a:bodyPr/>
          <a:lstStyle/>
          <a:p>
            <a:fld id="{094F79E7-2BF7-4AE1-B925-DA32D7CDBC9D}" type="slidenum">
              <a:rPr lang="fr-FR" smtClean="0"/>
              <a:t>3</a:t>
            </a:fld>
            <a:endParaRPr lang="fr-FR"/>
          </a:p>
        </p:txBody>
      </p:sp>
    </p:spTree>
    <p:extLst>
      <p:ext uri="{BB962C8B-B14F-4D97-AF65-F5344CB8AC3E}">
        <p14:creationId xmlns:p14="http://schemas.microsoft.com/office/powerpoint/2010/main" val="299670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indent="-171450" algn="just">
              <a:buFont typeface="Arial" panose="020B0604020202020204" pitchFamily="34" charset="0"/>
              <a:buChar char="•"/>
            </a:pPr>
            <a:r>
              <a:rPr lang="fr-CM" sz="1200" kern="1200" dirty="0">
                <a:solidFill>
                  <a:schemeClr val="tx1"/>
                </a:solidFill>
                <a:effectLst/>
                <a:latin typeface="+mn-lt"/>
                <a:ea typeface="+mn-ea"/>
                <a:cs typeface="+mn-cs"/>
              </a:rPr>
              <a:t>Face aux contraintes engendrées par les anticoagulants oraux de type antivitamine K (AVK), tel que</a:t>
            </a:r>
            <a:r>
              <a:rPr lang="fr-CM" sz="1200" kern="1200" baseline="0" dirty="0">
                <a:solidFill>
                  <a:schemeClr val="tx1"/>
                </a:solidFill>
                <a:effectLst/>
                <a:latin typeface="+mn-lt"/>
                <a:ea typeface="+mn-ea"/>
                <a:cs typeface="+mn-cs"/>
              </a:rPr>
              <a:t> </a:t>
            </a:r>
            <a:r>
              <a:rPr lang="fr-CM" sz="1200" kern="1200" baseline="0" dirty="0" smtClean="0">
                <a:solidFill>
                  <a:schemeClr val="tx1"/>
                </a:solidFill>
                <a:effectLst/>
                <a:latin typeface="+mn-lt"/>
                <a:ea typeface="+mn-ea"/>
                <a:cs typeface="+mn-cs"/>
              </a:rPr>
              <a:t>l’adaptation </a:t>
            </a:r>
            <a:r>
              <a:rPr lang="fr-CM" sz="1200" kern="1200" baseline="0" dirty="0">
                <a:solidFill>
                  <a:schemeClr val="tx1"/>
                </a:solidFill>
                <a:effectLst/>
                <a:latin typeface="+mn-lt"/>
                <a:ea typeface="+mn-ea"/>
                <a:cs typeface="+mn-cs"/>
              </a:rPr>
              <a:t>de la dose, le risque hémorragiques, les interactions médicamenteuses ou alimentaires ,les</a:t>
            </a:r>
            <a:r>
              <a:rPr lang="fr-CM" sz="1200" kern="1200" dirty="0">
                <a:solidFill>
                  <a:schemeClr val="tx1"/>
                </a:solidFill>
                <a:effectLst/>
                <a:latin typeface="+mn-lt"/>
                <a:ea typeface="+mn-ea"/>
                <a:cs typeface="+mn-cs"/>
              </a:rPr>
              <a:t> anticoagulants oraux directs sont de plus en plus utilisé. Cependant l’observance de ces derniers </a:t>
            </a:r>
            <a:r>
              <a:rPr lang="fr-CM" sz="1200" kern="1200" dirty="0" smtClean="0">
                <a:solidFill>
                  <a:schemeClr val="tx1"/>
                </a:solidFill>
                <a:effectLst/>
                <a:latin typeface="+mn-lt"/>
                <a:ea typeface="+mn-ea"/>
                <a:cs typeface="+mn-cs"/>
              </a:rPr>
              <a:t>est</a:t>
            </a:r>
            <a:r>
              <a:rPr lang="fr-CM" sz="1200" kern="1200" baseline="0" dirty="0" smtClean="0">
                <a:solidFill>
                  <a:schemeClr val="tx1"/>
                </a:solidFill>
                <a:effectLst/>
                <a:latin typeface="+mn-lt"/>
                <a:ea typeface="+mn-ea"/>
                <a:cs typeface="+mn-cs"/>
              </a:rPr>
              <a:t> difficile</a:t>
            </a:r>
            <a:r>
              <a:rPr lang="fr-CM" sz="1200" kern="1200" dirty="0" smtClean="0">
                <a:solidFill>
                  <a:schemeClr val="tx1"/>
                </a:solidFill>
                <a:effectLst/>
                <a:latin typeface="+mn-lt"/>
                <a:ea typeface="+mn-ea"/>
                <a:cs typeface="+mn-cs"/>
              </a:rPr>
              <a:t>  </a:t>
            </a:r>
            <a:r>
              <a:rPr lang="fr-CM" sz="1200" kern="1200" dirty="0">
                <a:solidFill>
                  <a:schemeClr val="tx1"/>
                </a:solidFill>
                <a:effectLst/>
                <a:latin typeface="+mn-lt"/>
                <a:ea typeface="+mn-ea"/>
                <a:cs typeface="+mn-cs"/>
              </a:rPr>
              <a:t>dans notre contexte vue leur cout .</a:t>
            </a:r>
          </a:p>
          <a:p>
            <a:pPr marL="171450" marR="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mn-lt"/>
                <a:ea typeface="+mn-ea"/>
                <a:cs typeface="+mn-cs"/>
              </a:rPr>
              <a:t> Pour Morris et Schultz, l'observance thérapeutique est le degré avec lequel le patient suit les prescriptions médicales concernant le régime prescrit, l'exercice ou la prise de médicaments [4]. </a:t>
            </a:r>
            <a:endParaRPr lang="fr-FR"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94F79E7-2BF7-4AE1-B925-DA32D7CDBC9D}" type="slidenum">
              <a:rPr lang="fr-FR" smtClean="0"/>
              <a:t>4</a:t>
            </a:fld>
            <a:endParaRPr lang="fr-FR"/>
          </a:p>
        </p:txBody>
      </p:sp>
    </p:spTree>
    <p:extLst>
      <p:ext uri="{BB962C8B-B14F-4D97-AF65-F5344CB8AC3E}">
        <p14:creationId xmlns:p14="http://schemas.microsoft.com/office/powerpoint/2010/main" val="3977716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lvl="0"/>
            <a:r>
              <a:rPr lang="fr-FR" sz="1200" kern="1200" dirty="0">
                <a:solidFill>
                  <a:schemeClr val="tx1"/>
                </a:solidFill>
                <a:effectLst/>
                <a:latin typeface="+mn-lt"/>
                <a:ea typeface="+mn-ea"/>
                <a:cs typeface="+mn-cs"/>
              </a:rPr>
              <a:t>Pour mesurer l'observance médicamenteuse, il existe des méthodes directes:</a:t>
            </a:r>
          </a:p>
          <a:p>
            <a:pPr marL="171450" lvl="0" indent="-171450">
              <a:buFontTx/>
              <a:buChar char="-"/>
            </a:pPr>
            <a:r>
              <a:rPr lang="fr-FR" sz="1200" kern="1200" dirty="0">
                <a:solidFill>
                  <a:schemeClr val="tx1"/>
                </a:solidFill>
                <a:effectLst/>
                <a:latin typeface="+mn-lt"/>
                <a:ea typeface="+mn-ea"/>
                <a:cs typeface="+mn-cs"/>
              </a:rPr>
              <a:t>comme le dosage biologique des métabolites urinaires de certains médicaments, ou encore l’observation de la prise des médicaments par les soignants </a:t>
            </a:r>
          </a:p>
          <a:p>
            <a:pPr marL="171450" lvl="0" indent="-171450">
              <a:buFontTx/>
              <a:buChar char="-"/>
            </a:pPr>
            <a:r>
              <a:rPr lang="fr-FR" sz="1200" kern="1200" dirty="0">
                <a:solidFill>
                  <a:schemeClr val="tx1"/>
                </a:solidFill>
                <a:effectLst/>
                <a:latin typeface="+mn-lt"/>
                <a:ea typeface="+mn-ea"/>
                <a:cs typeface="+mn-cs"/>
              </a:rPr>
              <a:t>Mais il existe également des méthodes indirectes, comme l’avis des soignants , le décompte des comprimés, l’analyse du renouvellement des ordonnances, ou les auto-questionnaires.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kern="1200" dirty="0">
                <a:solidFill>
                  <a:schemeClr val="tx1"/>
                </a:solidFill>
                <a:effectLst/>
                <a:latin typeface="+mn-lt"/>
                <a:ea typeface="+mn-ea"/>
                <a:cs typeface="+mn-cs"/>
              </a:rPr>
              <a:t>-  En effet </a:t>
            </a:r>
            <a:r>
              <a:rPr lang="fr-FR" dirty="0"/>
              <a:t>, plusieurs études ont démontré que l’observance était similaire dans les deux groupes.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A</a:t>
            </a:r>
            <a:r>
              <a:rPr lang="fr-FR" baseline="0" dirty="0"/>
              <a:t> notre connaissance, aucune étude n’a été </a:t>
            </a:r>
            <a:r>
              <a:rPr lang="fr-FR" baseline="0" dirty="0" err="1"/>
              <a:t>ménées</a:t>
            </a:r>
            <a:r>
              <a:rPr lang="fr-FR" baseline="0" dirty="0"/>
              <a:t>  sur le sujet au Cameroun d’où l’intérêt de notre étude …..</a:t>
            </a:r>
            <a:endParaRPr lang="fr-FR"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fr-FR"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94F79E7-2BF7-4AE1-B925-DA32D7CDBC9D}" type="slidenum">
              <a:rPr lang="fr-FR" smtClean="0"/>
              <a:t>5</a:t>
            </a:fld>
            <a:endParaRPr lang="fr-FR"/>
          </a:p>
        </p:txBody>
      </p:sp>
    </p:spTree>
    <p:extLst>
      <p:ext uri="{BB962C8B-B14F-4D97-AF65-F5344CB8AC3E}">
        <p14:creationId xmlns:p14="http://schemas.microsoft.com/office/powerpoint/2010/main" val="4821667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dirty="0"/>
              <a:t>Comparer le niveau d’observance du traitement anticoagulant oral chez les patients en fibrillation atriale sous anticoagulants oraux vitamine K dépendant et ceux sous anticoagulants oraux directs.</a:t>
            </a:r>
            <a:endParaRPr lang="fr-FR"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fr-FR" dirty="0"/>
          </a:p>
        </p:txBody>
      </p:sp>
      <p:sp>
        <p:nvSpPr>
          <p:cNvPr id="4" name="Slide Number Placeholder 3"/>
          <p:cNvSpPr>
            <a:spLocks noGrp="1"/>
          </p:cNvSpPr>
          <p:nvPr>
            <p:ph type="sldNum" sz="quarter" idx="10"/>
          </p:nvPr>
        </p:nvSpPr>
        <p:spPr/>
        <p:txBody>
          <a:bodyPr/>
          <a:lstStyle/>
          <a:p>
            <a:fld id="{094F79E7-2BF7-4AE1-B925-DA32D7CDBC9D}" type="slidenum">
              <a:rPr lang="fr-FR" smtClean="0"/>
              <a:t>6</a:t>
            </a:fld>
            <a:endParaRPr lang="fr-FR"/>
          </a:p>
        </p:txBody>
      </p:sp>
    </p:spTree>
    <p:extLst>
      <p:ext uri="{BB962C8B-B14F-4D97-AF65-F5344CB8AC3E}">
        <p14:creationId xmlns:p14="http://schemas.microsoft.com/office/powerpoint/2010/main" val="2439377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Plus précisément, il s’agissait de: </a:t>
            </a:r>
          </a:p>
          <a:p>
            <a:pPr>
              <a:lnSpc>
                <a:spcPct val="160000"/>
              </a:lnSpc>
            </a:pPr>
            <a:r>
              <a:rPr lang="fr-FR" dirty="0"/>
              <a:t>-Décrire les caractéristiques sociodémographiques de la population d’étude</a:t>
            </a:r>
            <a:endParaRPr lang="fr-FR" dirty="0">
              <a:latin typeface="Times New Roman" panose="02020603050405020304" pitchFamily="18" charset="0"/>
              <a:cs typeface="Times New Roman" panose="02020603050405020304" pitchFamily="18" charset="0"/>
            </a:endParaRPr>
          </a:p>
          <a:p>
            <a:pPr lvl="0">
              <a:lnSpc>
                <a:spcPct val="160000"/>
              </a:lnSpc>
            </a:pPr>
            <a:r>
              <a:rPr lang="fr-FR" dirty="0"/>
              <a:t>-Evaluer le niveau d’observance thérapeutique des patients sous les deux types de traitement.</a:t>
            </a:r>
          </a:p>
          <a:p>
            <a:pPr lvl="0">
              <a:lnSpc>
                <a:spcPct val="160000"/>
              </a:lnSpc>
            </a:pPr>
            <a:r>
              <a:rPr lang="fr-FR" dirty="0"/>
              <a:t>-Déterminer les facteurs associés à la mauvaise observance</a:t>
            </a:r>
            <a:endParaRPr lang="fr-FR" dirty="0">
              <a:effectLst/>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Slide Number Placeholder 3"/>
          <p:cNvSpPr>
            <a:spLocks noGrp="1"/>
          </p:cNvSpPr>
          <p:nvPr>
            <p:ph type="sldNum" sz="quarter" idx="10"/>
          </p:nvPr>
        </p:nvSpPr>
        <p:spPr/>
        <p:txBody>
          <a:bodyPr/>
          <a:lstStyle/>
          <a:p>
            <a:fld id="{094F79E7-2BF7-4AE1-B925-DA32D7CDBC9D}" type="slidenum">
              <a:rPr lang="fr-FR" smtClean="0"/>
              <a:t>7</a:t>
            </a:fld>
            <a:endParaRPr lang="fr-FR"/>
          </a:p>
        </p:txBody>
      </p:sp>
    </p:spTree>
    <p:extLst>
      <p:ext uri="{BB962C8B-B14F-4D97-AF65-F5344CB8AC3E}">
        <p14:creationId xmlns:p14="http://schemas.microsoft.com/office/powerpoint/2010/main" val="28546750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just" defTabSz="914400" rtl="0" eaLnBrk="1" fontAlgn="auto" latinLnBrk="0" hangingPunct="1">
              <a:lnSpc>
                <a:spcPct val="150000"/>
              </a:lnSpc>
              <a:spcBef>
                <a:spcPts val="0"/>
              </a:spcBef>
              <a:spcAft>
                <a:spcPts val="0"/>
              </a:spcAft>
              <a:buClrTx/>
              <a:buSzTx/>
              <a:buFontTx/>
              <a:buNone/>
              <a:tabLst/>
              <a:defRPr/>
            </a:pPr>
            <a:r>
              <a:rPr lang="fr-FR" b="0" baseline="0" dirty="0">
                <a:latin typeface="Arial" panose="020B0604020202020204" pitchFamily="34" charset="0"/>
                <a:cs typeface="Arial" panose="020B0604020202020204" pitchFamily="34" charset="0"/>
              </a:rPr>
              <a:t>Nous avons mené une étude</a:t>
            </a:r>
            <a:r>
              <a:rPr lang="fr-FR" dirty="0"/>
              <a:t> transversale</a:t>
            </a:r>
            <a:r>
              <a:rPr lang="fr-FR" baseline="0" dirty="0"/>
              <a:t> comparative</a:t>
            </a:r>
            <a:r>
              <a:rPr lang="fr-FR" dirty="0"/>
              <a:t>, sur une période de 4mois (soit du 1</a:t>
            </a:r>
            <a:r>
              <a:rPr lang="fr-FR" baseline="0" dirty="0"/>
              <a:t> décembre 2019 </a:t>
            </a:r>
            <a:r>
              <a:rPr lang="fr-FR" dirty="0"/>
              <a:t>au 31 Mars 2020),  a </a:t>
            </a:r>
            <a:r>
              <a:rPr lang="fr-FR" sz="1200" kern="1200" dirty="0">
                <a:solidFill>
                  <a:schemeClr val="tx1"/>
                </a:solidFill>
                <a:effectLst/>
                <a:latin typeface="+mn-lt"/>
                <a:ea typeface="+mn-ea"/>
                <a:cs typeface="+mn-cs"/>
              </a:rPr>
              <a:t>l’Hôpital Général de Yaoundé (HGY) et l’Hôpital Central de Yaoundé (HCY). Et nous avons procédé a un </a:t>
            </a:r>
            <a:r>
              <a:rPr lang="fr-FR" sz="1200" kern="1200" dirty="0" err="1">
                <a:solidFill>
                  <a:schemeClr val="tx1"/>
                </a:solidFill>
                <a:effectLst/>
                <a:latin typeface="+mn-lt"/>
                <a:ea typeface="+mn-ea"/>
                <a:cs typeface="+mn-cs"/>
              </a:rPr>
              <a:t>echantilonnage</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consecutif</a:t>
            </a:r>
            <a:r>
              <a:rPr lang="fr-FR" sz="1200" kern="1200" dirty="0">
                <a:solidFill>
                  <a:schemeClr val="tx1"/>
                </a:solidFill>
                <a:effectLst/>
                <a:latin typeface="+mn-lt"/>
                <a:ea typeface="+mn-ea"/>
                <a:cs typeface="+mn-cs"/>
              </a:rPr>
              <a:t> et exhaustif</a:t>
            </a:r>
          </a:p>
          <a:p>
            <a:pPr algn="just">
              <a:lnSpc>
                <a:spcPct val="150000"/>
              </a:lnSpc>
            </a:pPr>
            <a:endParaRPr lang="fr-FR"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094F79E7-2BF7-4AE1-B925-DA32D7CDBC9D}" type="slidenum">
              <a:rPr lang="fr-FR" smtClean="0"/>
              <a:t>8</a:t>
            </a:fld>
            <a:endParaRPr lang="fr-FR"/>
          </a:p>
        </p:txBody>
      </p:sp>
    </p:spTree>
    <p:extLst>
      <p:ext uri="{BB962C8B-B14F-4D97-AF65-F5344CB8AC3E}">
        <p14:creationId xmlns:p14="http://schemas.microsoft.com/office/powerpoint/2010/main" val="3022000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fr-FR" dirty="0">
                <a:latin typeface="Times New Roman" panose="02020603050405020304" pitchFamily="18" charset="0"/>
                <a:cs typeface="Times New Roman" panose="02020603050405020304" pitchFamily="18" charset="0"/>
              </a:rPr>
              <a:t>Etaient inclus dans notre étude tout </a:t>
            </a:r>
            <a:r>
              <a:rPr lang="fr-CM" sz="1200" dirty="0"/>
              <a:t> patients en FANV, âgés de 18 ans ou plus, sous traitement anticoagulant oral par AVK ou AOD depuis au moins trois mois, suivis en ambulatoire et acceptant de participer à l’étude</a:t>
            </a:r>
            <a:endParaRPr lang="fr-FR" sz="1200" dirty="0">
              <a:latin typeface="Times New Roman" panose="02020603050405020304" pitchFamily="18" charset="0"/>
              <a:cs typeface="Times New Roman" panose="02020603050405020304" pitchFamily="18" charset="0"/>
            </a:endParaRPr>
          </a:p>
          <a:p>
            <a:pPr marL="171450" lvl="0" indent="-171450">
              <a:lnSpc>
                <a:spcPct val="150000"/>
              </a:lnSpc>
              <a:buFont typeface="Arial" panose="020B0604020202020204" pitchFamily="34" charset="0"/>
              <a:buChar char="•"/>
            </a:pPr>
            <a:r>
              <a:rPr lang="fr-FR" dirty="0">
                <a:latin typeface="Times New Roman" panose="02020603050405020304" pitchFamily="18" charset="0"/>
                <a:cs typeface="Times New Roman" panose="02020603050405020304" pitchFamily="18" charset="0"/>
              </a:rPr>
              <a:t>Etaient exclus de notre étude, </a:t>
            </a:r>
            <a:r>
              <a:rPr lang="fr-FR" sz="1200" dirty="0"/>
              <a:t>Les patients </a:t>
            </a:r>
            <a:r>
              <a:rPr lang="fr-CM" sz="1200" dirty="0"/>
              <a:t>présentant des troubles cognitifs ou neuropsychiatriques</a:t>
            </a:r>
            <a:endParaRPr lang="fr-FR" dirty="0">
              <a:latin typeface="Times New Roman" panose="02020603050405020304" pitchFamily="18" charset="0"/>
              <a:cs typeface="Times New Roman" panose="02020603050405020304" pitchFamily="18" charset="0"/>
            </a:endParaRPr>
          </a:p>
          <a:p>
            <a:pPr marL="171450" indent="-171450" algn="just">
              <a:buFont typeface="Arial" panose="020B0604020202020204" pitchFamily="34" charset="0"/>
              <a:buChar char="•"/>
            </a:pPr>
            <a:endParaRPr lang="fr-FR" dirty="0">
              <a:latin typeface="Times New Roman" panose="02020603050405020304" pitchFamily="18" charset="0"/>
              <a:cs typeface="Times New Roman" panose="02020603050405020304" pitchFamily="18" charset="0"/>
            </a:endParaRPr>
          </a:p>
          <a:p>
            <a:pPr marL="171450" indent="-171450">
              <a:buFont typeface="Arial" panose="020B0604020202020204" pitchFamily="34" charset="0"/>
              <a:buChar char="•"/>
            </a:pPr>
            <a:endParaRPr lang="fr-FR" dirty="0"/>
          </a:p>
        </p:txBody>
      </p:sp>
      <p:sp>
        <p:nvSpPr>
          <p:cNvPr id="4" name="Slide Number Placeholder 3"/>
          <p:cNvSpPr>
            <a:spLocks noGrp="1"/>
          </p:cNvSpPr>
          <p:nvPr>
            <p:ph type="sldNum" sz="quarter" idx="10"/>
          </p:nvPr>
        </p:nvSpPr>
        <p:spPr/>
        <p:txBody>
          <a:bodyPr/>
          <a:lstStyle/>
          <a:p>
            <a:fld id="{094F79E7-2BF7-4AE1-B925-DA32D7CDBC9D}" type="slidenum">
              <a:rPr lang="fr-FR" smtClean="0"/>
              <a:t>9</a:t>
            </a:fld>
            <a:endParaRPr lang="fr-FR"/>
          </a:p>
        </p:txBody>
      </p:sp>
    </p:spTree>
    <p:extLst>
      <p:ext uri="{BB962C8B-B14F-4D97-AF65-F5344CB8AC3E}">
        <p14:creationId xmlns:p14="http://schemas.microsoft.com/office/powerpoint/2010/main" val="3023631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F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C9DDD0E-CB06-45F0-8B6A-0F0F15244B16}" type="datetime1">
              <a:rPr lang="fr-FR" smtClean="0"/>
              <a:t>27/10/2021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726E3DA-E81E-41E7-88E5-E924F532AD58}" type="slidenum">
              <a:rPr lang="fr-FR" smtClean="0"/>
              <a:t>‹N°›</a:t>
            </a:fld>
            <a:endParaRPr lang="fr-FR"/>
          </a:p>
        </p:txBody>
      </p:sp>
    </p:spTree>
    <p:extLst>
      <p:ext uri="{BB962C8B-B14F-4D97-AF65-F5344CB8AC3E}">
        <p14:creationId xmlns:p14="http://schemas.microsoft.com/office/powerpoint/2010/main" val="89771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A84DA418-72AE-47F9-AEA7-785D10ED505B}" type="datetime1">
              <a:rPr lang="fr-FR" smtClean="0"/>
              <a:t>27/10/2021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726E3DA-E81E-41E7-88E5-E924F532AD58}" type="slidenum">
              <a:rPr lang="fr-FR" smtClean="0"/>
              <a:t>‹N°›</a:t>
            </a:fld>
            <a:endParaRPr lang="fr-FR"/>
          </a:p>
        </p:txBody>
      </p:sp>
    </p:spTree>
    <p:extLst>
      <p:ext uri="{BB962C8B-B14F-4D97-AF65-F5344CB8AC3E}">
        <p14:creationId xmlns:p14="http://schemas.microsoft.com/office/powerpoint/2010/main" val="3189738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74328D7A-EBC6-4C8B-ABC7-D369817CF79B}" type="datetime1">
              <a:rPr lang="fr-FR" smtClean="0"/>
              <a:t>27/10/2021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726E3DA-E81E-41E7-88E5-E924F532AD58}" type="slidenum">
              <a:rPr lang="fr-FR" smtClean="0"/>
              <a:t>‹N°›</a:t>
            </a:fld>
            <a:endParaRPr lang="fr-FR"/>
          </a:p>
        </p:txBody>
      </p:sp>
    </p:spTree>
    <p:extLst>
      <p:ext uri="{BB962C8B-B14F-4D97-AF65-F5344CB8AC3E}">
        <p14:creationId xmlns:p14="http://schemas.microsoft.com/office/powerpoint/2010/main" val="937604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BCF4036F-8E06-418C-BD47-8D996362FBE1}" type="datetime1">
              <a:rPr lang="fr-FR" smtClean="0"/>
              <a:t>27/10/2021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726E3DA-E81E-41E7-88E5-E924F532AD58}" type="slidenum">
              <a:rPr lang="fr-FR" smtClean="0"/>
              <a:t>‹N°›</a:t>
            </a:fld>
            <a:endParaRPr lang="fr-FR"/>
          </a:p>
        </p:txBody>
      </p:sp>
    </p:spTree>
    <p:extLst>
      <p:ext uri="{BB962C8B-B14F-4D97-AF65-F5344CB8AC3E}">
        <p14:creationId xmlns:p14="http://schemas.microsoft.com/office/powerpoint/2010/main" val="40724652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endParaRPr lang="fr-F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1180BEC-0FDC-47F3-B2F3-903A4C5251BE}" type="datetime1">
              <a:rPr lang="fr-FR" smtClean="0"/>
              <a:t>27/10/2021</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726E3DA-E81E-41E7-88E5-E924F532AD58}" type="slidenum">
              <a:rPr lang="fr-FR" smtClean="0"/>
              <a:t>‹N°›</a:t>
            </a:fld>
            <a:endParaRPr lang="fr-FR"/>
          </a:p>
        </p:txBody>
      </p:sp>
    </p:spTree>
    <p:extLst>
      <p:ext uri="{BB962C8B-B14F-4D97-AF65-F5344CB8AC3E}">
        <p14:creationId xmlns:p14="http://schemas.microsoft.com/office/powerpoint/2010/main" val="3380128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24A8219-B911-49BC-B254-A122CD8F0BF9}" type="datetime1">
              <a:rPr lang="fr-FR" smtClean="0"/>
              <a:t>27/10/2021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726E3DA-E81E-41E7-88E5-E924F532AD58}" type="slidenum">
              <a:rPr lang="fr-FR" smtClean="0"/>
              <a:t>‹N°›</a:t>
            </a:fld>
            <a:endParaRPr lang="fr-FR"/>
          </a:p>
        </p:txBody>
      </p:sp>
    </p:spTree>
    <p:extLst>
      <p:ext uri="{BB962C8B-B14F-4D97-AF65-F5344CB8AC3E}">
        <p14:creationId xmlns:p14="http://schemas.microsoft.com/office/powerpoint/2010/main" val="3731063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endParaRPr lang="fr-F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3699DBBA-A94A-4560-A8E1-677536DFBE4D}" type="datetime1">
              <a:rPr lang="fr-FR" smtClean="0"/>
              <a:t>27/10/2021</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726E3DA-E81E-41E7-88E5-E924F532AD58}" type="slidenum">
              <a:rPr lang="fr-FR" smtClean="0"/>
              <a:t>‹N°›</a:t>
            </a:fld>
            <a:endParaRPr lang="fr-FR"/>
          </a:p>
        </p:txBody>
      </p:sp>
    </p:spTree>
    <p:extLst>
      <p:ext uri="{BB962C8B-B14F-4D97-AF65-F5344CB8AC3E}">
        <p14:creationId xmlns:p14="http://schemas.microsoft.com/office/powerpoint/2010/main" val="2224626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94C5E86B-64CA-4DDF-8D2A-F59BC6FF54A5}" type="datetime1">
              <a:rPr lang="fr-FR" smtClean="0"/>
              <a:t>27/10/2021</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726E3DA-E81E-41E7-88E5-E924F532AD58}" type="slidenum">
              <a:rPr lang="fr-FR" smtClean="0"/>
              <a:t>‹N°›</a:t>
            </a:fld>
            <a:endParaRPr lang="fr-FR"/>
          </a:p>
        </p:txBody>
      </p:sp>
    </p:spTree>
    <p:extLst>
      <p:ext uri="{BB962C8B-B14F-4D97-AF65-F5344CB8AC3E}">
        <p14:creationId xmlns:p14="http://schemas.microsoft.com/office/powerpoint/2010/main" val="164836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4A60DD-8DD4-47E5-A9AD-D6933816DF9B}" type="datetime1">
              <a:rPr lang="fr-FR" smtClean="0"/>
              <a:t>27/10/2021</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726E3DA-E81E-41E7-88E5-E924F532AD58}" type="slidenum">
              <a:rPr lang="fr-FR" smtClean="0"/>
              <a:t>‹N°›</a:t>
            </a:fld>
            <a:endParaRPr lang="fr-FR"/>
          </a:p>
        </p:txBody>
      </p:sp>
    </p:spTree>
    <p:extLst>
      <p:ext uri="{BB962C8B-B14F-4D97-AF65-F5344CB8AC3E}">
        <p14:creationId xmlns:p14="http://schemas.microsoft.com/office/powerpoint/2010/main" val="21460054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72BAE8-7B7B-4362-9F68-4647C324F153}" type="datetime1">
              <a:rPr lang="fr-FR" smtClean="0"/>
              <a:t>27/10/2021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726E3DA-E81E-41E7-88E5-E924F532AD58}" type="slidenum">
              <a:rPr lang="fr-FR" smtClean="0"/>
              <a:t>‹N°›</a:t>
            </a:fld>
            <a:endParaRPr lang="fr-FR"/>
          </a:p>
        </p:txBody>
      </p:sp>
    </p:spTree>
    <p:extLst>
      <p:ext uri="{BB962C8B-B14F-4D97-AF65-F5344CB8AC3E}">
        <p14:creationId xmlns:p14="http://schemas.microsoft.com/office/powerpoint/2010/main" val="3317455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F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fr-F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EDFF51-5F8E-4E1C-8FF3-8B4984C86AE1}" type="datetime1">
              <a:rPr lang="fr-FR" smtClean="0"/>
              <a:t>27/10/2021</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726E3DA-E81E-41E7-88E5-E924F532AD58}" type="slidenum">
              <a:rPr lang="fr-FR" smtClean="0"/>
              <a:t>‹N°›</a:t>
            </a:fld>
            <a:endParaRPr lang="fr-FR"/>
          </a:p>
        </p:txBody>
      </p:sp>
    </p:spTree>
    <p:extLst>
      <p:ext uri="{BB962C8B-B14F-4D97-AF65-F5344CB8AC3E}">
        <p14:creationId xmlns:p14="http://schemas.microsoft.com/office/powerpoint/2010/main" val="38893760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C6294C-ECA3-4D2A-B3DC-EA6AA5A0EF77}" type="datetime1">
              <a:rPr lang="fr-FR" smtClean="0"/>
              <a:t>27/10/2021</a:t>
            </a:fld>
            <a:endParaRPr lang="fr-FR"/>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26E3DA-E81E-41E7-88E5-E924F532AD58}" type="slidenum">
              <a:rPr lang="fr-FR" smtClean="0"/>
              <a:t>‹N°›</a:t>
            </a:fld>
            <a:endParaRPr lang="fr-FR"/>
          </a:p>
        </p:txBody>
      </p:sp>
    </p:spTree>
    <p:extLst>
      <p:ext uri="{BB962C8B-B14F-4D97-AF65-F5344CB8AC3E}">
        <p14:creationId xmlns:p14="http://schemas.microsoft.com/office/powerpoint/2010/main" val="1834286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31273" y="2347312"/>
            <a:ext cx="10446327" cy="1751336"/>
          </a:xfrm>
        </p:spPr>
        <p:txBody>
          <a:bodyPr>
            <a:noAutofit/>
          </a:bodyPr>
          <a:lstStyle/>
          <a:p>
            <a:r>
              <a:rPr lang="fr-CM" sz="3600" b="1" dirty="0">
                <a:solidFill>
                  <a:srgbClr val="0070C0"/>
                </a:solidFill>
                <a:latin typeface="Arial" panose="020B0604020202020204" pitchFamily="34" charset="0"/>
                <a:cs typeface="Arial" panose="020B0604020202020204" pitchFamily="34" charset="0"/>
              </a:rPr>
              <a:t>Analyse comparée de l’observance aux traitements anticoagulants oraux chez </a:t>
            </a:r>
            <a:r>
              <a:rPr lang="fr-CM" sz="3600" b="1" dirty="0" smtClean="0">
                <a:solidFill>
                  <a:srgbClr val="0070C0"/>
                </a:solidFill>
                <a:latin typeface="Arial" panose="020B0604020202020204" pitchFamily="34" charset="0"/>
                <a:cs typeface="Arial" panose="020B0604020202020204" pitchFamily="34" charset="0"/>
              </a:rPr>
              <a:t>les patients </a:t>
            </a:r>
            <a:r>
              <a:rPr lang="fr-CM" sz="3600" b="1" dirty="0">
                <a:solidFill>
                  <a:srgbClr val="0070C0"/>
                </a:solidFill>
                <a:latin typeface="Arial" panose="020B0604020202020204" pitchFamily="34" charset="0"/>
                <a:cs typeface="Arial" panose="020B0604020202020204" pitchFamily="34" charset="0"/>
              </a:rPr>
              <a:t>en fibrillation atriale en milieu hospitalier à </a:t>
            </a:r>
            <a:r>
              <a:rPr lang="fr-CM" sz="3600" b="1" dirty="0" smtClean="0">
                <a:solidFill>
                  <a:srgbClr val="0070C0"/>
                </a:solidFill>
                <a:latin typeface="Arial" panose="020B0604020202020204" pitchFamily="34" charset="0"/>
                <a:cs typeface="Arial" panose="020B0604020202020204" pitchFamily="34" charset="0"/>
              </a:rPr>
              <a:t>Yaoundé</a:t>
            </a:r>
            <a:endParaRPr lang="fr-CM" sz="3600" b="1" dirty="0">
              <a:solidFill>
                <a:srgbClr val="0070C0"/>
              </a:solidFill>
              <a:latin typeface="Arial" panose="020B0604020202020204" pitchFamily="34" charset="0"/>
              <a:cs typeface="Arial" panose="020B0604020202020204" pitchFamily="34" charset="0"/>
            </a:endParaRPr>
          </a:p>
        </p:txBody>
      </p:sp>
      <p:sp>
        <p:nvSpPr>
          <p:cNvPr id="6" name="ZoneTexte 5"/>
          <p:cNvSpPr txBox="1"/>
          <p:nvPr/>
        </p:nvSpPr>
        <p:spPr>
          <a:xfrm>
            <a:off x="1822383" y="6027003"/>
            <a:ext cx="8576109" cy="830997"/>
          </a:xfrm>
          <a:prstGeom prst="rect">
            <a:avLst/>
          </a:prstGeom>
          <a:noFill/>
        </p:spPr>
        <p:txBody>
          <a:bodyPr wrap="square" rtlCol="0">
            <a:spAutoFit/>
          </a:bodyPr>
          <a:lstStyle/>
          <a:p>
            <a:pPr algn="ctr"/>
            <a:r>
              <a:rPr lang="en-US" sz="2400" b="1" u="sng" dirty="0"/>
              <a:t>Boombhi J</a:t>
            </a:r>
            <a:r>
              <a:rPr lang="en-US" sz="2400" dirty="0"/>
              <a:t>, </a:t>
            </a:r>
            <a:r>
              <a:rPr lang="en-US" sz="2400" dirty="0" err="1" smtClean="0">
                <a:latin typeface="Arial" panose="020B0604020202020204" pitchFamily="34" charset="0"/>
                <a:cs typeface="Arial" panose="020B0604020202020204" pitchFamily="34" charset="0"/>
              </a:rPr>
              <a:t>Mfeukeu-Kuate</a:t>
            </a:r>
            <a:r>
              <a:rPr lang="en-US" sz="2400" dirty="0" smtClean="0"/>
              <a:t> </a:t>
            </a:r>
            <a:r>
              <a:rPr lang="en-US" sz="2400" dirty="0"/>
              <a:t>L</a:t>
            </a:r>
            <a:r>
              <a:rPr lang="en-US" sz="2400" dirty="0" smtClean="0"/>
              <a:t>, </a:t>
            </a:r>
            <a:r>
              <a:rPr lang="en-US" sz="2400" dirty="0" err="1" smtClean="0"/>
              <a:t>Temgoua</a:t>
            </a:r>
            <a:r>
              <a:rPr lang="en-US" sz="2400" dirty="0" smtClean="0"/>
              <a:t> M,</a:t>
            </a:r>
            <a:r>
              <a:rPr lang="en-US" sz="2400" dirty="0"/>
              <a:t> </a:t>
            </a:r>
            <a:r>
              <a:rPr lang="en-US" sz="2400" dirty="0" err="1"/>
              <a:t>Hamoa</a:t>
            </a:r>
            <a:r>
              <a:rPr lang="en-US" sz="2400" dirty="0"/>
              <a:t> A,</a:t>
            </a:r>
            <a:r>
              <a:rPr lang="en-US" sz="2400" dirty="0" smtClean="0"/>
              <a:t> </a:t>
            </a:r>
            <a:r>
              <a:rPr lang="en-US" sz="2400" dirty="0" err="1"/>
              <a:t>Nganou</a:t>
            </a:r>
            <a:r>
              <a:rPr lang="en-US" sz="2400" dirty="0"/>
              <a:t> CN</a:t>
            </a:r>
            <a:r>
              <a:rPr lang="en-US" sz="2400" dirty="0" smtClean="0"/>
              <a:t>, S </a:t>
            </a:r>
            <a:r>
              <a:rPr lang="en-US" sz="2400" dirty="0" err="1" smtClean="0"/>
              <a:t>Ndongo</a:t>
            </a:r>
            <a:r>
              <a:rPr lang="en-US" sz="2400" dirty="0" smtClean="0"/>
              <a:t>,  </a:t>
            </a:r>
            <a:r>
              <a:rPr lang="en-US" sz="2400" dirty="0" err="1"/>
              <a:t>Hamadou</a:t>
            </a:r>
            <a:r>
              <a:rPr lang="en-US" sz="2400" dirty="0"/>
              <a:t> B, </a:t>
            </a:r>
            <a:r>
              <a:rPr lang="en-US" sz="2400" dirty="0" err="1"/>
              <a:t>Menanga</a:t>
            </a:r>
            <a:r>
              <a:rPr lang="en-US" sz="2400" dirty="0"/>
              <a:t> A, </a:t>
            </a:r>
            <a:r>
              <a:rPr lang="en-US" sz="2400" dirty="0" err="1"/>
              <a:t>Kingué</a:t>
            </a:r>
            <a:r>
              <a:rPr lang="en-US" sz="2400" dirty="0"/>
              <a:t> S. </a:t>
            </a:r>
            <a:endParaRPr lang="fr-FR" sz="2400" dirty="0"/>
          </a:p>
        </p:txBody>
      </p:sp>
      <p:sp>
        <p:nvSpPr>
          <p:cNvPr id="8" name="Rectangle à coins arrondis 7"/>
          <p:cNvSpPr/>
          <p:nvPr/>
        </p:nvSpPr>
        <p:spPr>
          <a:xfrm>
            <a:off x="831273" y="2089001"/>
            <a:ext cx="10446327" cy="2033086"/>
          </a:xfrm>
          <a:prstGeom prst="roundRect">
            <a:avLst/>
          </a:prstGeom>
          <a:noFill/>
          <a:ln w="76200">
            <a:solidFill>
              <a:srgbClr val="C00000"/>
            </a:solid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M" sz="1013"/>
          </a:p>
        </p:txBody>
      </p:sp>
      <p:pic>
        <p:nvPicPr>
          <p:cNvPr id="9" name="Image 8"/>
          <p:cNvPicPr/>
          <p:nvPr/>
        </p:nvPicPr>
        <p:blipFill>
          <a:blip r:embed="rId3"/>
          <a:srcRect/>
          <a:stretch>
            <a:fillRect/>
          </a:stretch>
        </p:blipFill>
        <p:spPr bwMode="auto">
          <a:xfrm>
            <a:off x="1044420" y="8039"/>
            <a:ext cx="1555927" cy="1204481"/>
          </a:xfrm>
          <a:prstGeom prst="rect">
            <a:avLst/>
          </a:prstGeom>
          <a:noFill/>
          <a:ln w="9525">
            <a:noFill/>
            <a:miter lim="800000"/>
            <a:headEnd/>
            <a:tailEnd/>
          </a:ln>
        </p:spPr>
      </p:pic>
      <p:pic>
        <p:nvPicPr>
          <p:cNvPr id="11" name="Image 10"/>
          <p:cNvPicPr>
            <a:picLocks noChangeAspect="1"/>
          </p:cNvPicPr>
          <p:nvPr/>
        </p:nvPicPr>
        <p:blipFill>
          <a:blip r:embed="rId4"/>
          <a:stretch>
            <a:fillRect/>
          </a:stretch>
        </p:blipFill>
        <p:spPr>
          <a:xfrm>
            <a:off x="8011428" y="48702"/>
            <a:ext cx="3043152" cy="1548641"/>
          </a:xfrm>
          <a:prstGeom prst="rect">
            <a:avLst/>
          </a:prstGeom>
        </p:spPr>
      </p:pic>
      <p:pic>
        <p:nvPicPr>
          <p:cNvPr id="12" name="Image 11"/>
          <p:cNvPicPr>
            <a:picLocks noChangeAspect="1"/>
          </p:cNvPicPr>
          <p:nvPr/>
        </p:nvPicPr>
        <p:blipFill>
          <a:blip r:embed="rId5"/>
          <a:stretch>
            <a:fillRect/>
          </a:stretch>
        </p:blipFill>
        <p:spPr>
          <a:xfrm>
            <a:off x="3832529" y="75330"/>
            <a:ext cx="3627155" cy="1543937"/>
          </a:xfrm>
          <a:prstGeom prst="rect">
            <a:avLst/>
          </a:prstGeom>
        </p:spPr>
      </p:pic>
      <p:sp>
        <p:nvSpPr>
          <p:cNvPr id="14" name="ZoneTexte 13"/>
          <p:cNvSpPr txBox="1"/>
          <p:nvPr/>
        </p:nvSpPr>
        <p:spPr>
          <a:xfrm>
            <a:off x="954542" y="1590487"/>
            <a:ext cx="2175144" cy="307777"/>
          </a:xfrm>
          <a:prstGeom prst="rect">
            <a:avLst/>
          </a:prstGeom>
          <a:noFill/>
        </p:spPr>
        <p:txBody>
          <a:bodyPr wrap="square" rtlCol="0">
            <a:spAutoFit/>
          </a:bodyPr>
          <a:lstStyle/>
          <a:p>
            <a:r>
              <a:rPr lang="fr-CM" sz="1400" b="1" dirty="0"/>
              <a:t>Université de Yaoundé I</a:t>
            </a:r>
            <a:endParaRPr lang="fr-FR" sz="1400" b="1" dirty="0"/>
          </a:p>
        </p:txBody>
      </p:sp>
      <p:sp>
        <p:nvSpPr>
          <p:cNvPr id="4" name="ZoneTexte 3"/>
          <p:cNvSpPr txBox="1"/>
          <p:nvPr/>
        </p:nvSpPr>
        <p:spPr>
          <a:xfrm>
            <a:off x="3708901" y="1628953"/>
            <a:ext cx="3915947" cy="307777"/>
          </a:xfrm>
          <a:prstGeom prst="rect">
            <a:avLst/>
          </a:prstGeom>
          <a:noFill/>
        </p:spPr>
        <p:txBody>
          <a:bodyPr wrap="square" rtlCol="0">
            <a:spAutoFit/>
          </a:bodyPr>
          <a:lstStyle/>
          <a:p>
            <a:r>
              <a:rPr lang="fr-CM" sz="1400" b="1" dirty="0"/>
              <a:t>Faculté de médecine et des sciences biomédicales</a:t>
            </a:r>
            <a:endParaRPr lang="fr-FR" sz="1400" b="1" dirty="0"/>
          </a:p>
        </p:txBody>
      </p:sp>
      <p:sp>
        <p:nvSpPr>
          <p:cNvPr id="5" name="ZoneTexte 4"/>
          <p:cNvSpPr txBox="1"/>
          <p:nvPr/>
        </p:nvSpPr>
        <p:spPr>
          <a:xfrm>
            <a:off x="8398008" y="1557795"/>
            <a:ext cx="2656572" cy="307777"/>
          </a:xfrm>
          <a:prstGeom prst="rect">
            <a:avLst/>
          </a:prstGeom>
          <a:noFill/>
        </p:spPr>
        <p:txBody>
          <a:bodyPr wrap="square" rtlCol="0">
            <a:spAutoFit/>
          </a:bodyPr>
          <a:lstStyle/>
          <a:p>
            <a:r>
              <a:rPr lang="fr-CM" sz="1400" b="1" dirty="0"/>
              <a:t>Hôpital général de Yaoundé</a:t>
            </a:r>
            <a:endParaRPr lang="fr-FR" sz="1400" b="1" dirty="0"/>
          </a:p>
        </p:txBody>
      </p:sp>
      <p:pic>
        <p:nvPicPr>
          <p:cNvPr id="16" name="Image 15"/>
          <p:cNvPicPr>
            <a:picLocks noChangeAspect="1"/>
          </p:cNvPicPr>
          <p:nvPr/>
        </p:nvPicPr>
        <p:blipFill>
          <a:blip r:embed="rId6"/>
          <a:stretch>
            <a:fillRect/>
          </a:stretch>
        </p:blipFill>
        <p:spPr>
          <a:xfrm>
            <a:off x="2420619" y="4217253"/>
            <a:ext cx="6696075" cy="1809750"/>
          </a:xfrm>
          <a:prstGeom prst="rect">
            <a:avLst/>
          </a:prstGeom>
        </p:spPr>
      </p:pic>
    </p:spTree>
    <p:extLst>
      <p:ext uri="{BB962C8B-B14F-4D97-AF65-F5344CB8AC3E}">
        <p14:creationId xmlns:p14="http://schemas.microsoft.com/office/powerpoint/2010/main" val="457083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 xmlns:a16="http://schemas.microsoft.com/office/drawing/2014/main" id="{1D95C197-B239-4D4F-9924-6F8C3F7D2102}"/>
              </a:ext>
            </a:extLst>
          </p:cNvPr>
          <p:cNvSpPr>
            <a:spLocks noGrp="1"/>
          </p:cNvSpPr>
          <p:nvPr>
            <p:ph idx="1"/>
          </p:nvPr>
        </p:nvSpPr>
        <p:spPr>
          <a:xfrm>
            <a:off x="556592" y="1352931"/>
            <a:ext cx="11275190" cy="1625796"/>
          </a:xfrm>
        </p:spPr>
        <p:txBody>
          <a:bodyPr>
            <a:normAutofit/>
          </a:bodyPr>
          <a:lstStyle/>
          <a:p>
            <a:r>
              <a:rPr lang="fr-FR" sz="2400" dirty="0">
                <a:latin typeface="Arial" panose="020B0604020202020204" pitchFamily="34" charset="0"/>
                <a:cs typeface="Arial" panose="020B0604020202020204" pitchFamily="34" charset="0"/>
              </a:rPr>
              <a:t> </a:t>
            </a:r>
            <a:r>
              <a:rPr lang="fr-CM" dirty="0">
                <a:latin typeface="Arial" panose="020B0604020202020204" pitchFamily="34" charset="0"/>
                <a:cs typeface="Arial" panose="020B0604020202020204" pitchFamily="34" charset="0"/>
              </a:rPr>
              <a:t>Questionnaire MMAS*-8 : </a:t>
            </a:r>
            <a:r>
              <a:rPr lang="fr-CM" dirty="0" err="1" smtClean="0">
                <a:latin typeface="Arial" panose="020B0604020202020204" pitchFamily="34" charset="0"/>
                <a:cs typeface="Arial" panose="020B0604020202020204" pitchFamily="34" charset="0"/>
              </a:rPr>
              <a:t>évalution</a:t>
            </a:r>
            <a:r>
              <a:rPr lang="fr-CM" dirty="0" smtClean="0">
                <a:latin typeface="Arial" panose="020B0604020202020204" pitchFamily="34" charset="0"/>
                <a:cs typeface="Arial" panose="020B0604020202020204" pitchFamily="34" charset="0"/>
              </a:rPr>
              <a:t> </a:t>
            </a:r>
            <a:r>
              <a:rPr lang="fr-CM" dirty="0">
                <a:latin typeface="Arial" panose="020B0604020202020204" pitchFamily="34" charset="0"/>
                <a:cs typeface="Arial" panose="020B0604020202020204" pitchFamily="34" charset="0"/>
              </a:rPr>
              <a:t>de l’observance au traitement. </a:t>
            </a:r>
            <a:endParaRPr lang="fr-CM" b="1" dirty="0">
              <a:latin typeface="Arial" panose="020B0604020202020204" pitchFamily="34" charset="0"/>
              <a:cs typeface="Arial" panose="020B0604020202020204" pitchFamily="34" charset="0"/>
            </a:endParaRPr>
          </a:p>
          <a:p>
            <a:r>
              <a:rPr lang="fr-CM" sz="2400" b="1" dirty="0">
                <a:latin typeface="Arial" panose="020B0604020202020204" pitchFamily="34" charset="0"/>
                <a:cs typeface="Arial" panose="020B0604020202020204" pitchFamily="34" charset="0"/>
              </a:rPr>
              <a:t>Tableau I </a:t>
            </a:r>
            <a:r>
              <a:rPr lang="fr-CM" sz="2400" dirty="0">
                <a:latin typeface="Arial" panose="020B0604020202020204" pitchFamily="34" charset="0"/>
                <a:cs typeface="Arial" panose="020B0604020202020204" pitchFamily="34" charset="0"/>
              </a:rPr>
              <a:t>: Cotation du score de MMAS-8</a:t>
            </a:r>
          </a:p>
          <a:p>
            <a:endParaRPr lang="fr-CM" dirty="0">
              <a:latin typeface="Arial" panose="020B0604020202020204" pitchFamily="34" charset="0"/>
              <a:cs typeface="Arial" panose="020B0604020202020204" pitchFamily="34" charset="0"/>
            </a:endParaRPr>
          </a:p>
          <a:p>
            <a:endParaRPr lang="fr-CM" dirty="0"/>
          </a:p>
        </p:txBody>
      </p:sp>
      <p:graphicFrame>
        <p:nvGraphicFramePr>
          <p:cNvPr id="6" name="Tableau 5">
            <a:extLst>
              <a:ext uri="{FF2B5EF4-FFF2-40B4-BE49-F238E27FC236}">
                <a16:creationId xmlns="" xmlns:a16="http://schemas.microsoft.com/office/drawing/2014/main" id="{108C27EF-725A-493A-A489-97026DB9C0B0}"/>
              </a:ext>
            </a:extLst>
          </p:cNvPr>
          <p:cNvGraphicFramePr>
            <a:graphicFrameLocks noGrp="1"/>
          </p:cNvGraphicFramePr>
          <p:nvPr>
            <p:extLst>
              <p:ext uri="{D42A27DB-BD31-4B8C-83A1-F6EECF244321}">
                <p14:modId xmlns:p14="http://schemas.microsoft.com/office/powerpoint/2010/main" val="3407614964"/>
              </p:ext>
            </p:extLst>
          </p:nvPr>
        </p:nvGraphicFramePr>
        <p:xfrm>
          <a:off x="706582" y="2867892"/>
          <a:ext cx="10647218" cy="3334124"/>
        </p:xfrm>
        <a:graphic>
          <a:graphicData uri="http://schemas.openxmlformats.org/drawingml/2006/table">
            <a:tbl>
              <a:tblPr/>
              <a:tblGrid>
                <a:gridCol w="5587757">
                  <a:extLst>
                    <a:ext uri="{9D8B030D-6E8A-4147-A177-3AD203B41FA5}">
                      <a16:colId xmlns="" xmlns:a16="http://schemas.microsoft.com/office/drawing/2014/main" val="2704523187"/>
                    </a:ext>
                  </a:extLst>
                </a:gridCol>
                <a:gridCol w="5059461">
                  <a:extLst>
                    <a:ext uri="{9D8B030D-6E8A-4147-A177-3AD203B41FA5}">
                      <a16:colId xmlns="" xmlns:a16="http://schemas.microsoft.com/office/drawing/2014/main" val="2414046044"/>
                    </a:ext>
                  </a:extLst>
                </a:gridCol>
              </a:tblGrid>
              <a:tr h="841302">
                <a:tc>
                  <a:txBody>
                    <a:bodyPr/>
                    <a:lstStyle/>
                    <a:p>
                      <a:pPr algn="ctr" fontAlgn="b"/>
                      <a:r>
                        <a:rPr lang="fr-CM" sz="2800" b="1" i="0" u="none" strike="noStrike" dirty="0">
                          <a:solidFill>
                            <a:srgbClr val="000000"/>
                          </a:solidFill>
                          <a:effectLst/>
                          <a:latin typeface="Arial" panose="020B0604020202020204" pitchFamily="34" charset="0"/>
                          <a:cs typeface="Arial" panose="020B0604020202020204" pitchFamily="34" charset="0"/>
                        </a:rPr>
                        <a:t>Catégorie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fr-CM" sz="2800" b="1" i="0" u="none" strike="noStrike" dirty="0">
                          <a:solidFill>
                            <a:srgbClr val="000000"/>
                          </a:solidFill>
                          <a:effectLst/>
                          <a:latin typeface="Arial" panose="020B0604020202020204" pitchFamily="34" charset="0"/>
                          <a:cs typeface="Arial" panose="020B0604020202020204" pitchFamily="34" charset="0"/>
                        </a:rPr>
                        <a:t>Score</a:t>
                      </a:r>
                      <a:r>
                        <a:rPr lang="fr-CM" sz="28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079741708"/>
                  </a:ext>
                </a:extLst>
              </a:tr>
              <a:tr h="841302">
                <a:tc>
                  <a:txBody>
                    <a:bodyPr/>
                    <a:lstStyle/>
                    <a:p>
                      <a:pPr algn="ctr" fontAlgn="b"/>
                      <a:r>
                        <a:rPr lang="fr-CM" sz="2800" b="0" i="0" u="none" strike="noStrike" dirty="0">
                          <a:solidFill>
                            <a:srgbClr val="000000"/>
                          </a:solidFill>
                          <a:effectLst/>
                          <a:latin typeface="Arial" panose="020B0604020202020204" pitchFamily="34" charset="0"/>
                          <a:cs typeface="Arial" panose="020B0604020202020204" pitchFamily="34" charset="0"/>
                        </a:rPr>
                        <a:t>Faiblement adhérents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fontAlgn="b"/>
                      <a:r>
                        <a:rPr lang="fr-CM" sz="2800" b="0" i="0" u="none" strike="noStrike" dirty="0">
                          <a:solidFill>
                            <a:srgbClr val="000000"/>
                          </a:solidFill>
                          <a:effectLst/>
                          <a:latin typeface="Arial" panose="020B0604020202020204" pitchFamily="34" charset="0"/>
                          <a:cs typeface="Arial" panose="020B0604020202020204" pitchFamily="34" charset="0"/>
                        </a:rPr>
                        <a:t>score obtenu &lt; 6/8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1868099833"/>
                  </a:ext>
                </a:extLst>
              </a:tr>
              <a:tr h="841302">
                <a:tc>
                  <a:txBody>
                    <a:bodyPr/>
                    <a:lstStyle/>
                    <a:p>
                      <a:pPr algn="ctr" fontAlgn="b"/>
                      <a:r>
                        <a:rPr lang="fr-CM" sz="2800" b="0" i="0" u="none" strike="noStrike" dirty="0">
                          <a:solidFill>
                            <a:srgbClr val="000000"/>
                          </a:solidFill>
                          <a:effectLst/>
                          <a:latin typeface="Arial" panose="020B0604020202020204" pitchFamily="34" charset="0"/>
                          <a:cs typeface="Arial" panose="020B0604020202020204" pitchFamily="34" charset="0"/>
                        </a:rPr>
                        <a:t>Moyennement adhérents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fr-FR" sz="2800" b="0" i="0" u="none" strike="noStrike" dirty="0">
                          <a:solidFill>
                            <a:srgbClr val="000000"/>
                          </a:solidFill>
                          <a:effectLst/>
                          <a:latin typeface="Arial" panose="020B0604020202020204" pitchFamily="34" charset="0"/>
                          <a:cs typeface="Arial" panose="020B0604020202020204" pitchFamily="34" charset="0"/>
                        </a:rPr>
                        <a:t>score obtenu 6 ou 7/8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 xmlns:a16="http://schemas.microsoft.com/office/drawing/2014/main" val="3704319158"/>
                  </a:ext>
                </a:extLst>
              </a:tr>
              <a:tr h="810218">
                <a:tc>
                  <a:txBody>
                    <a:bodyPr/>
                    <a:lstStyle/>
                    <a:p>
                      <a:pPr algn="ctr" fontAlgn="b"/>
                      <a:r>
                        <a:rPr lang="fr-CM" sz="2800" b="0" i="0" u="none" strike="noStrike" dirty="0">
                          <a:solidFill>
                            <a:srgbClr val="000000"/>
                          </a:solidFill>
                          <a:effectLst/>
                          <a:latin typeface="Arial" panose="020B0604020202020204" pitchFamily="34" charset="0"/>
                          <a:cs typeface="Arial" panose="020B0604020202020204" pitchFamily="34" charset="0"/>
                        </a:rPr>
                        <a:t>Fortement adhérents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
                      <a:r>
                        <a:rPr lang="fr-CM" sz="2800" b="0" i="0" u="none" strike="noStrike" dirty="0">
                          <a:solidFill>
                            <a:srgbClr val="000000"/>
                          </a:solidFill>
                          <a:effectLst/>
                          <a:latin typeface="Arial" panose="020B0604020202020204" pitchFamily="34" charset="0"/>
                          <a:cs typeface="Arial" panose="020B0604020202020204" pitchFamily="34" charset="0"/>
                        </a:rPr>
                        <a:t>score obtenu 8/8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04036939"/>
                  </a:ext>
                </a:extLst>
              </a:tr>
            </a:tbl>
          </a:graphicData>
        </a:graphic>
      </p:graphicFrame>
      <p:sp>
        <p:nvSpPr>
          <p:cNvPr id="8" name="Titre 1">
            <a:extLst>
              <a:ext uri="{FF2B5EF4-FFF2-40B4-BE49-F238E27FC236}">
                <a16:creationId xmlns="" xmlns:a16="http://schemas.microsoft.com/office/drawing/2014/main" id="{2014094C-F583-46FD-A305-541779313307}"/>
              </a:ext>
            </a:extLst>
          </p:cNvPr>
          <p:cNvSpPr txBox="1">
            <a:spLocks noGrp="1"/>
          </p:cNvSpPr>
          <p:nvPr>
            <p:ph type="title"/>
          </p:nvPr>
        </p:nvSpPr>
        <p:spPr>
          <a:xfrm>
            <a:off x="838200" y="365129"/>
            <a:ext cx="10515600" cy="815975"/>
          </a:xfrm>
          <a:prstGeom prst="rect">
            <a:avLst/>
          </a:prstGeom>
          <a:ln w="28575">
            <a:solidFill>
              <a:srgbClr val="C0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smtClean="0">
                <a:solidFill>
                  <a:srgbClr val="0070C0"/>
                </a:solidFill>
                <a:latin typeface="Arial" panose="020B0604020202020204" pitchFamily="34" charset="0"/>
                <a:cs typeface="Arial" panose="020B0604020202020204" pitchFamily="34" charset="0"/>
              </a:rPr>
              <a:t>Méthodologie (3/4)</a:t>
            </a:r>
            <a:endParaRPr lang="fr-FR" sz="4000" b="1" dirty="0">
              <a:solidFill>
                <a:srgbClr val="0070C0"/>
              </a:solidFill>
              <a:latin typeface="Arial" panose="020B0604020202020204" pitchFamily="34" charset="0"/>
              <a:cs typeface="Arial" panose="020B0604020202020204" pitchFamily="34" charset="0"/>
            </a:endParaRPr>
          </a:p>
        </p:txBody>
      </p:sp>
      <p:sp>
        <p:nvSpPr>
          <p:cNvPr id="2" name="Espace réservé du numéro de diapositive 1">
            <a:extLst>
              <a:ext uri="{FF2B5EF4-FFF2-40B4-BE49-F238E27FC236}">
                <a16:creationId xmlns="" xmlns:a16="http://schemas.microsoft.com/office/drawing/2014/main" id="{AA377427-DD27-48B0-B6CD-A3116B7A7F23}"/>
              </a:ext>
            </a:extLst>
          </p:cNvPr>
          <p:cNvSpPr>
            <a:spLocks noGrp="1"/>
          </p:cNvSpPr>
          <p:nvPr>
            <p:ph type="sldNum" sz="quarter" idx="12"/>
          </p:nvPr>
        </p:nvSpPr>
        <p:spPr/>
        <p:txBody>
          <a:bodyPr/>
          <a:lstStyle/>
          <a:p>
            <a:fld id="{C726E3DA-E81E-41E7-88E5-E924F532AD58}" type="slidenum">
              <a:rPr lang="fr-FR" sz="2000"/>
              <a:t>10</a:t>
            </a:fld>
            <a:endParaRPr lang="fr-FR" sz="2000" dirty="0"/>
          </a:p>
        </p:txBody>
      </p:sp>
      <p:sp>
        <p:nvSpPr>
          <p:cNvPr id="4" name="ZoneTexte 3"/>
          <p:cNvSpPr txBox="1"/>
          <p:nvPr/>
        </p:nvSpPr>
        <p:spPr>
          <a:xfrm>
            <a:off x="556592" y="6356352"/>
            <a:ext cx="5267739" cy="307777"/>
          </a:xfrm>
          <a:prstGeom prst="rect">
            <a:avLst/>
          </a:prstGeom>
          <a:noFill/>
        </p:spPr>
        <p:txBody>
          <a:bodyPr wrap="square" rtlCol="0">
            <a:spAutoFit/>
          </a:bodyPr>
          <a:lstStyle/>
          <a:p>
            <a:r>
              <a:rPr lang="fr-CM" sz="1400" b="1" i="1" dirty="0">
                <a:cs typeface="Arial" panose="020B0604020202020204" pitchFamily="34" charset="0"/>
              </a:rPr>
              <a:t>*</a:t>
            </a:r>
            <a:r>
              <a:rPr lang="fr-CM" sz="1400" b="1" i="1" dirty="0" err="1">
                <a:cs typeface="Arial" panose="020B0604020202020204" pitchFamily="34" charset="0"/>
              </a:rPr>
              <a:t>Morisky</a:t>
            </a:r>
            <a:r>
              <a:rPr lang="fr-CM" sz="1400" b="1" i="1" dirty="0">
                <a:cs typeface="Arial" panose="020B0604020202020204" pitchFamily="34" charset="0"/>
              </a:rPr>
              <a:t> </a:t>
            </a:r>
            <a:r>
              <a:rPr lang="fr-CM" sz="1400" b="1" i="1" dirty="0" err="1">
                <a:cs typeface="Arial" panose="020B0604020202020204" pitchFamily="34" charset="0"/>
              </a:rPr>
              <a:t>Medication</a:t>
            </a:r>
            <a:r>
              <a:rPr lang="fr-CM" sz="1400" b="1" i="1" dirty="0">
                <a:cs typeface="Arial" panose="020B0604020202020204" pitchFamily="34" charset="0"/>
              </a:rPr>
              <a:t> </a:t>
            </a:r>
            <a:r>
              <a:rPr lang="fr-CM" sz="1400" b="1" i="1" dirty="0" err="1">
                <a:cs typeface="Arial" panose="020B0604020202020204" pitchFamily="34" charset="0"/>
              </a:rPr>
              <a:t>Adherence</a:t>
            </a:r>
            <a:r>
              <a:rPr lang="fr-CM" sz="1400" b="1" i="1" dirty="0">
                <a:cs typeface="Arial" panose="020B0604020202020204" pitchFamily="34" charset="0"/>
              </a:rPr>
              <a:t> </a:t>
            </a:r>
            <a:r>
              <a:rPr lang="fr-CM" sz="1400" b="1" i="1" dirty="0" err="1">
                <a:cs typeface="Arial" panose="020B0604020202020204" pitchFamily="34" charset="0"/>
              </a:rPr>
              <a:t>Scale</a:t>
            </a:r>
            <a:endParaRPr lang="en-US" sz="1400" b="1" i="1" dirty="0"/>
          </a:p>
        </p:txBody>
      </p:sp>
    </p:spTree>
    <p:extLst>
      <p:ext uri="{BB962C8B-B14F-4D97-AF65-F5344CB8AC3E}">
        <p14:creationId xmlns:p14="http://schemas.microsoft.com/office/powerpoint/2010/main" val="2880010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0297"/>
            <a:ext cx="10515600" cy="1164737"/>
          </a:xfrm>
        </p:spPr>
        <p:txBody>
          <a:bodyPr>
            <a:normAutofit fontScale="90000"/>
          </a:bodyPr>
          <a:lstStyle/>
          <a:p>
            <a:pPr algn="ctr"/>
            <a:r>
              <a:rPr lang="fr-FR" b="1" dirty="0">
                <a:latin typeface="Times New Roman" panose="02020603050405020304" pitchFamily="18" charset="0"/>
                <a:cs typeface="Times New Roman" panose="02020603050405020304" pitchFamily="18" charset="0"/>
              </a:rPr>
              <a:t/>
            </a:r>
            <a:br>
              <a:rPr lang="fr-FR" b="1" dirty="0">
                <a:latin typeface="Times New Roman" panose="02020603050405020304" pitchFamily="18" charset="0"/>
                <a:cs typeface="Times New Roman" panose="02020603050405020304" pitchFamily="18" charset="0"/>
              </a:rPr>
            </a:br>
            <a:endParaRPr lang="fr-FR" dirty="0"/>
          </a:p>
        </p:txBody>
      </p:sp>
      <p:sp>
        <p:nvSpPr>
          <p:cNvPr id="3" name="Content Placeholder 2"/>
          <p:cNvSpPr>
            <a:spLocks noGrp="1"/>
          </p:cNvSpPr>
          <p:nvPr>
            <p:ph idx="1"/>
          </p:nvPr>
        </p:nvSpPr>
        <p:spPr>
          <a:xfrm>
            <a:off x="838200" y="1848680"/>
            <a:ext cx="10515600" cy="4328285"/>
          </a:xfrm>
        </p:spPr>
        <p:txBody>
          <a:bodyPr>
            <a:normAutofit/>
          </a:bodyPr>
          <a:lstStyle/>
          <a:p>
            <a:pPr>
              <a:lnSpc>
                <a:spcPct val="150000"/>
              </a:lnSpc>
            </a:pPr>
            <a:r>
              <a:rPr lang="fr-FR" b="1" dirty="0">
                <a:latin typeface="Arial" panose="020B0604020202020204" pitchFamily="34" charset="0"/>
                <a:cs typeface="Arial" panose="020B0604020202020204" pitchFamily="34" charset="0"/>
              </a:rPr>
              <a:t>Analyses statistiques</a:t>
            </a:r>
            <a:r>
              <a:rPr lang="fr-FR" dirty="0">
                <a:latin typeface="Arial" panose="020B0604020202020204" pitchFamily="34" charset="0"/>
                <a:cs typeface="Arial" panose="020B0604020202020204" pitchFamily="34" charset="0"/>
              </a:rPr>
              <a:t> : </a:t>
            </a:r>
          </a:p>
          <a:p>
            <a:pPr lvl="1">
              <a:lnSpc>
                <a:spcPct val="150000"/>
              </a:lnSpc>
              <a:buFont typeface="Arial" panose="020B0604020202020204" pitchFamily="34" charset="0"/>
              <a:buChar char="̵"/>
            </a:pPr>
            <a:r>
              <a:rPr lang="fr-FR" sz="2800" dirty="0">
                <a:latin typeface="Arial" panose="020B0604020202020204" pitchFamily="34" charset="0"/>
                <a:cs typeface="Arial" panose="020B0604020202020204" pitchFamily="34" charset="0"/>
              </a:rPr>
              <a:t>Logiciel SPSS* 20.0.</a:t>
            </a:r>
          </a:p>
          <a:p>
            <a:pPr lvl="1">
              <a:lnSpc>
                <a:spcPct val="150000"/>
              </a:lnSpc>
              <a:buFont typeface="Arial" panose="020B0604020202020204" pitchFamily="34" charset="0"/>
              <a:buChar char="̵"/>
            </a:pPr>
            <a:r>
              <a:rPr lang="fr-FR" sz="2800" dirty="0">
                <a:latin typeface="Arial" panose="020B0604020202020204" pitchFamily="34" charset="0"/>
                <a:cs typeface="Arial" panose="020B0604020202020204" pitchFamily="34" charset="0"/>
              </a:rPr>
              <a:t>Test de Chi</a:t>
            </a:r>
            <a:r>
              <a:rPr lang="fr-FR" sz="2800" b="1" baseline="30000" dirty="0">
                <a:latin typeface="Arial" panose="020B0604020202020204" pitchFamily="34" charset="0"/>
                <a:ea typeface="Calibri" panose="020F0502020204030204" pitchFamily="34" charset="0"/>
                <a:cs typeface="Arial" panose="020B0604020202020204" pitchFamily="34" charset="0"/>
              </a:rPr>
              <a:t>2</a:t>
            </a:r>
            <a:r>
              <a:rPr lang="fr-FR" sz="2800" dirty="0">
                <a:latin typeface="Arial" panose="020B0604020202020204" pitchFamily="34" charset="0"/>
                <a:cs typeface="Arial" panose="020B0604020202020204" pitchFamily="34" charset="0"/>
              </a:rPr>
              <a:t> pour l’association des variables qualitatives.</a:t>
            </a:r>
          </a:p>
          <a:p>
            <a:pPr lvl="1">
              <a:lnSpc>
                <a:spcPct val="150000"/>
              </a:lnSpc>
              <a:buFont typeface="Arial" panose="020B0604020202020204" pitchFamily="34" charset="0"/>
              <a:buChar char="̵"/>
            </a:pPr>
            <a:r>
              <a:rPr lang="fr-FR" sz="2800" dirty="0">
                <a:latin typeface="Arial" panose="020B0604020202020204" pitchFamily="34" charset="0"/>
                <a:cs typeface="Arial" panose="020B0604020202020204" pitchFamily="34" charset="0"/>
              </a:rPr>
              <a:t>Les variables catégorielles quant à elles étaient décrites sous forme de pourcentages, proportions, et/ou fréquence.</a:t>
            </a:r>
          </a:p>
          <a:p>
            <a:pPr lvl="1">
              <a:lnSpc>
                <a:spcPct val="150000"/>
              </a:lnSpc>
              <a:buFont typeface="Arial" panose="020B0604020202020204" pitchFamily="34" charset="0"/>
              <a:buChar char="̵"/>
            </a:pPr>
            <a:r>
              <a:rPr lang="fr-FR" sz="2800" dirty="0">
                <a:latin typeface="Arial" panose="020B0604020202020204" pitchFamily="34" charset="0"/>
                <a:cs typeface="Arial" panose="020B0604020202020204" pitchFamily="34" charset="0"/>
              </a:rPr>
              <a:t>Significativité : p&lt;0,05.</a:t>
            </a:r>
          </a:p>
          <a:p>
            <a:endParaRPr lang="fr-FR" dirty="0"/>
          </a:p>
        </p:txBody>
      </p:sp>
      <p:sp>
        <p:nvSpPr>
          <p:cNvPr id="4" name="Titre 1">
            <a:extLst>
              <a:ext uri="{FF2B5EF4-FFF2-40B4-BE49-F238E27FC236}">
                <a16:creationId xmlns="" xmlns:a16="http://schemas.microsoft.com/office/drawing/2014/main" id="{E41E58B2-9247-4C28-B1B5-8825B064EAC3}"/>
              </a:ext>
            </a:extLst>
          </p:cNvPr>
          <p:cNvSpPr txBox="1">
            <a:spLocks/>
          </p:cNvSpPr>
          <p:nvPr/>
        </p:nvSpPr>
        <p:spPr>
          <a:xfrm>
            <a:off x="838200" y="365125"/>
            <a:ext cx="10515600" cy="814747"/>
          </a:xfrm>
          <a:prstGeom prst="rect">
            <a:avLst/>
          </a:prstGeom>
          <a:ln w="28575">
            <a:solidFill>
              <a:srgbClr val="C0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smtClean="0">
                <a:solidFill>
                  <a:srgbClr val="0070C0"/>
                </a:solidFill>
                <a:latin typeface="Arial" panose="020B0604020202020204" pitchFamily="34" charset="0"/>
                <a:cs typeface="Arial" panose="020B0604020202020204" pitchFamily="34" charset="0"/>
              </a:rPr>
              <a:t>Méthodologie (4/4)</a:t>
            </a:r>
            <a:endParaRPr lang="fr-FR" sz="4000" b="1" dirty="0">
              <a:solidFill>
                <a:srgbClr val="0070C0"/>
              </a:solidFill>
              <a:latin typeface="Arial" panose="020B0604020202020204" pitchFamily="34" charset="0"/>
              <a:cs typeface="Arial" panose="020B0604020202020204" pitchFamily="34" charset="0"/>
            </a:endParaRPr>
          </a:p>
        </p:txBody>
      </p:sp>
      <p:sp>
        <p:nvSpPr>
          <p:cNvPr id="5" name="Espace réservé du numéro de diapositive 4">
            <a:extLst>
              <a:ext uri="{FF2B5EF4-FFF2-40B4-BE49-F238E27FC236}">
                <a16:creationId xmlns="" xmlns:a16="http://schemas.microsoft.com/office/drawing/2014/main" id="{B206BAB5-A838-4F46-89AB-90DF21F1A660}"/>
              </a:ext>
            </a:extLst>
          </p:cNvPr>
          <p:cNvSpPr>
            <a:spLocks noGrp="1"/>
          </p:cNvSpPr>
          <p:nvPr>
            <p:ph type="sldNum" sz="quarter" idx="12"/>
          </p:nvPr>
        </p:nvSpPr>
        <p:spPr/>
        <p:txBody>
          <a:bodyPr/>
          <a:lstStyle/>
          <a:p>
            <a:fld id="{C726E3DA-E81E-41E7-88E5-E924F532AD58}" type="slidenum">
              <a:rPr lang="fr-FR" sz="2000"/>
              <a:t>11</a:t>
            </a:fld>
            <a:endParaRPr lang="fr-FR" sz="2000" dirty="0"/>
          </a:p>
        </p:txBody>
      </p:sp>
      <p:sp>
        <p:nvSpPr>
          <p:cNvPr id="6" name="ZoneTexte 5"/>
          <p:cNvSpPr txBox="1"/>
          <p:nvPr/>
        </p:nvSpPr>
        <p:spPr>
          <a:xfrm>
            <a:off x="838200" y="6356352"/>
            <a:ext cx="6059557" cy="307777"/>
          </a:xfrm>
          <a:prstGeom prst="rect">
            <a:avLst/>
          </a:prstGeom>
          <a:noFill/>
        </p:spPr>
        <p:txBody>
          <a:bodyPr wrap="square" rtlCol="0">
            <a:spAutoFit/>
          </a:bodyPr>
          <a:lstStyle/>
          <a:p>
            <a:r>
              <a:rPr lang="fr-FR" sz="1400" b="1" i="1" dirty="0"/>
              <a:t>*Statistical Package for  Social Sciences</a:t>
            </a:r>
            <a:endParaRPr lang="en-US" sz="1400" b="1" i="1" dirty="0"/>
          </a:p>
        </p:txBody>
      </p:sp>
    </p:spTree>
    <p:extLst>
      <p:ext uri="{BB962C8B-B14F-4D97-AF65-F5344CB8AC3E}">
        <p14:creationId xmlns:p14="http://schemas.microsoft.com/office/powerpoint/2010/main" val="37755576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 xmlns:a16="http://schemas.microsoft.com/office/drawing/2014/main" id="{B58D0506-9634-4A74-BB1E-BD9B253C10B5}"/>
              </a:ext>
            </a:extLst>
          </p:cNvPr>
          <p:cNvSpPr>
            <a:spLocks noGrp="1"/>
          </p:cNvSpPr>
          <p:nvPr>
            <p:ph type="title"/>
          </p:nvPr>
        </p:nvSpPr>
        <p:spPr>
          <a:xfrm>
            <a:off x="838200" y="365128"/>
            <a:ext cx="10515600" cy="1051299"/>
          </a:xfrm>
          <a:ln w="28575">
            <a:solidFill>
              <a:srgbClr val="C00000"/>
            </a:solidFill>
          </a:ln>
        </p:spPr>
        <p:txBody>
          <a:bodyPr>
            <a:normAutofit/>
          </a:bodyPr>
          <a:lstStyle/>
          <a:p>
            <a:pPr algn="ctr"/>
            <a:r>
              <a:rPr lang="fr-FR" sz="4000" b="1" dirty="0" smtClean="0">
                <a:solidFill>
                  <a:srgbClr val="0070C0"/>
                </a:solidFill>
                <a:latin typeface="Arial" panose="020B0604020202020204" pitchFamily="34" charset="0"/>
                <a:cs typeface="Arial" panose="020B0604020202020204" pitchFamily="34" charset="0"/>
              </a:rPr>
              <a:t>Résultats et discussion (1/7)</a:t>
            </a:r>
            <a:endParaRPr lang="fr-FR" sz="4000" b="1" dirty="0">
              <a:solidFill>
                <a:srgbClr val="0070C0"/>
              </a:solidFill>
              <a:latin typeface="Arial" panose="020B0604020202020204" pitchFamily="34" charset="0"/>
              <a:cs typeface="Arial" panose="020B0604020202020204" pitchFamily="34" charset="0"/>
            </a:endParaRPr>
          </a:p>
        </p:txBody>
      </p:sp>
      <p:sp>
        <p:nvSpPr>
          <p:cNvPr id="5" name="ZoneTexte 4">
            <a:extLst>
              <a:ext uri="{FF2B5EF4-FFF2-40B4-BE49-F238E27FC236}">
                <a16:creationId xmlns="" xmlns:a16="http://schemas.microsoft.com/office/drawing/2014/main" id="{9F68FCF7-24C8-4E2F-886C-E8317179CABF}"/>
              </a:ext>
            </a:extLst>
          </p:cNvPr>
          <p:cNvSpPr txBox="1"/>
          <p:nvPr/>
        </p:nvSpPr>
        <p:spPr>
          <a:xfrm>
            <a:off x="1202267" y="6382922"/>
            <a:ext cx="8439151" cy="461665"/>
          </a:xfrm>
          <a:prstGeom prst="rect">
            <a:avLst/>
          </a:prstGeom>
          <a:noFill/>
        </p:spPr>
        <p:txBody>
          <a:bodyPr wrap="square" rtlCol="0">
            <a:spAutoFit/>
          </a:bodyPr>
          <a:lstStyle/>
          <a:p>
            <a:r>
              <a:rPr lang="fr-FR" sz="1600" b="1" dirty="0">
                <a:cs typeface="Arial" panose="020B0604020202020204" pitchFamily="34" charset="0"/>
              </a:rPr>
              <a:t> </a:t>
            </a:r>
            <a:r>
              <a:rPr lang="fr-FR" sz="2400" b="1" dirty="0">
                <a:latin typeface="Arial" panose="020B0604020202020204" pitchFamily="34" charset="0"/>
                <a:cs typeface="Arial" panose="020B0604020202020204" pitchFamily="34" charset="0"/>
              </a:rPr>
              <a:t>Figure 2</a:t>
            </a:r>
            <a:r>
              <a:rPr lang="fr-FR" sz="2400" dirty="0">
                <a:latin typeface="Arial" panose="020B0604020202020204" pitchFamily="34" charset="0"/>
                <a:cs typeface="Arial" panose="020B0604020202020204" pitchFamily="34" charset="0"/>
              </a:rPr>
              <a:t>:Diagramme de recrutement des patients.</a:t>
            </a:r>
            <a:endParaRPr lang="fr-CM" sz="2400" dirty="0">
              <a:latin typeface="Arial" panose="020B0604020202020204" pitchFamily="34" charset="0"/>
              <a:cs typeface="Arial" panose="020B0604020202020204" pitchFamily="34" charset="0"/>
            </a:endParaRPr>
          </a:p>
        </p:txBody>
      </p:sp>
      <p:graphicFrame>
        <p:nvGraphicFramePr>
          <p:cNvPr id="9" name="Espace réservé du contenu 8">
            <a:extLst>
              <a:ext uri="{FF2B5EF4-FFF2-40B4-BE49-F238E27FC236}">
                <a16:creationId xmlns="" xmlns:a16="http://schemas.microsoft.com/office/drawing/2014/main" id="{E1E5884C-C771-496A-AB86-471CBD135F4F}"/>
              </a:ext>
            </a:extLst>
          </p:cNvPr>
          <p:cNvGraphicFramePr>
            <a:graphicFrameLocks noGrp="1"/>
          </p:cNvGraphicFramePr>
          <p:nvPr>
            <p:ph idx="1"/>
            <p:extLst>
              <p:ext uri="{D42A27DB-BD31-4B8C-83A1-F6EECF244321}">
                <p14:modId xmlns:p14="http://schemas.microsoft.com/office/powerpoint/2010/main" val="3107390672"/>
              </p:ext>
            </p:extLst>
          </p:nvPr>
        </p:nvGraphicFramePr>
        <p:xfrm>
          <a:off x="1757082" y="1577788"/>
          <a:ext cx="9596718" cy="46554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numéro de diapositive 1">
            <a:extLst>
              <a:ext uri="{FF2B5EF4-FFF2-40B4-BE49-F238E27FC236}">
                <a16:creationId xmlns="" xmlns:a16="http://schemas.microsoft.com/office/drawing/2014/main" id="{3090079A-35A2-45D7-803B-181CD201321A}"/>
              </a:ext>
            </a:extLst>
          </p:cNvPr>
          <p:cNvSpPr>
            <a:spLocks noGrp="1"/>
          </p:cNvSpPr>
          <p:nvPr>
            <p:ph type="sldNum" sz="quarter" idx="12"/>
          </p:nvPr>
        </p:nvSpPr>
        <p:spPr/>
        <p:txBody>
          <a:bodyPr/>
          <a:lstStyle/>
          <a:p>
            <a:fld id="{C726E3DA-E81E-41E7-88E5-E924F532AD58}" type="slidenum">
              <a:rPr lang="fr-FR" sz="2000"/>
              <a:t>12</a:t>
            </a:fld>
            <a:endParaRPr lang="fr-FR" sz="2000" dirty="0"/>
          </a:p>
        </p:txBody>
      </p:sp>
    </p:spTree>
    <p:extLst>
      <p:ext uri="{BB962C8B-B14F-4D97-AF65-F5344CB8AC3E}">
        <p14:creationId xmlns:p14="http://schemas.microsoft.com/office/powerpoint/2010/main" val="20817757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90688"/>
            <a:ext cx="10515600" cy="4351339"/>
          </a:xfrm>
        </p:spPr>
        <p:txBody>
          <a:bodyPr/>
          <a:lstStyle/>
          <a:p>
            <a:pPr marL="0" indent="0">
              <a:buNone/>
            </a:pPr>
            <a:r>
              <a:rPr lang="fr-FR" b="1" dirty="0">
                <a:latin typeface="Arial" panose="020B0604020202020204" pitchFamily="34" charset="0"/>
                <a:cs typeface="Arial" panose="020B0604020202020204" pitchFamily="34" charset="0"/>
              </a:rPr>
              <a:t>Tableau II </a:t>
            </a:r>
            <a:r>
              <a:rPr lang="fr-FR" dirty="0">
                <a:latin typeface="Arial" panose="020B0604020202020204" pitchFamily="34" charset="0"/>
                <a:cs typeface="Arial" panose="020B0604020202020204" pitchFamily="34" charset="0"/>
              </a:rPr>
              <a:t>: Répartition des patients en fonction des tranches d’âges </a:t>
            </a:r>
            <a:r>
              <a:rPr lang="fr-FR" dirty="0" smtClean="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années).</a:t>
            </a:r>
          </a:p>
          <a:p>
            <a:endParaRPr lang="fr-FR" dirty="0">
              <a:latin typeface="Times New Roman" panose="02020603050405020304" pitchFamily="18" charset="0"/>
              <a:cs typeface="Times New Roman" panose="02020603050405020304" pitchFamily="18" charset="0"/>
            </a:endParaRPr>
          </a:p>
          <a:p>
            <a:endParaRPr lang="fr-FR" dirty="0"/>
          </a:p>
          <a:p>
            <a:endParaRPr lang="fr-FR" dirty="0"/>
          </a:p>
        </p:txBody>
      </p:sp>
      <p:sp>
        <p:nvSpPr>
          <p:cNvPr id="5" name="Titre 1">
            <a:extLst>
              <a:ext uri="{FF2B5EF4-FFF2-40B4-BE49-F238E27FC236}">
                <a16:creationId xmlns:a16="http://schemas.microsoft.com/office/drawing/2014/main" xmlns="" id="{65C53ACC-3C79-4E27-BA18-8CC320F31E0F}"/>
              </a:ext>
            </a:extLst>
          </p:cNvPr>
          <p:cNvSpPr>
            <a:spLocks noGrp="1"/>
          </p:cNvSpPr>
          <p:nvPr>
            <p:ph type="title"/>
          </p:nvPr>
        </p:nvSpPr>
        <p:spPr>
          <a:xfrm>
            <a:off x="838200" y="365129"/>
            <a:ext cx="10515600" cy="986567"/>
          </a:xfrm>
          <a:ln w="28575">
            <a:solidFill>
              <a:srgbClr val="C00000"/>
            </a:solidFill>
          </a:ln>
        </p:spPr>
        <p:txBody>
          <a:bodyPr>
            <a:normAutofit/>
          </a:bodyPr>
          <a:lstStyle/>
          <a:p>
            <a:pPr algn="ctr"/>
            <a:r>
              <a:rPr lang="fr-FR" sz="4000" b="1" dirty="0" smtClean="0">
                <a:solidFill>
                  <a:srgbClr val="0070C0"/>
                </a:solidFill>
                <a:latin typeface="Arial" panose="020B0604020202020204" pitchFamily="34" charset="0"/>
                <a:cs typeface="Arial" panose="020B0604020202020204" pitchFamily="34" charset="0"/>
              </a:rPr>
              <a:t>Résultats et discussion (2/7)</a:t>
            </a:r>
            <a:endParaRPr lang="fr-FR" sz="4000" b="1" dirty="0">
              <a:solidFill>
                <a:srgbClr val="0070C0"/>
              </a:solidFill>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074046981"/>
              </p:ext>
            </p:extLst>
          </p:nvPr>
        </p:nvGraphicFramePr>
        <p:xfrm>
          <a:off x="471057" y="2671159"/>
          <a:ext cx="10882747" cy="3652520"/>
        </p:xfrm>
        <a:graphic>
          <a:graphicData uri="http://schemas.openxmlformats.org/drawingml/2006/table">
            <a:tbl>
              <a:tblPr firstRow="1" firstCol="1" bandRow="1"/>
              <a:tblGrid>
                <a:gridCol w="3182895">
                  <a:extLst>
                    <a:ext uri="{9D8B030D-6E8A-4147-A177-3AD203B41FA5}">
                      <a16:colId xmlns:a16="http://schemas.microsoft.com/office/drawing/2014/main" xmlns="" val="20000"/>
                    </a:ext>
                  </a:extLst>
                </a:gridCol>
                <a:gridCol w="1810917">
                  <a:extLst>
                    <a:ext uri="{9D8B030D-6E8A-4147-A177-3AD203B41FA5}">
                      <a16:colId xmlns:a16="http://schemas.microsoft.com/office/drawing/2014/main" xmlns="" val="20001"/>
                    </a:ext>
                  </a:extLst>
                </a:gridCol>
                <a:gridCol w="3064042">
                  <a:extLst>
                    <a:ext uri="{9D8B030D-6E8A-4147-A177-3AD203B41FA5}">
                      <a16:colId xmlns:a16="http://schemas.microsoft.com/office/drawing/2014/main" xmlns="" val="20002"/>
                    </a:ext>
                  </a:extLst>
                </a:gridCol>
                <a:gridCol w="2824893">
                  <a:extLst>
                    <a:ext uri="{9D8B030D-6E8A-4147-A177-3AD203B41FA5}">
                      <a16:colId xmlns:a16="http://schemas.microsoft.com/office/drawing/2014/main" xmlns="" val="20003"/>
                    </a:ext>
                  </a:extLst>
                </a:gridCol>
              </a:tblGrid>
              <a:tr h="754296">
                <a:tc>
                  <a:txBody>
                    <a:bodyPr/>
                    <a:lstStyle/>
                    <a:p>
                      <a:pPr algn="ctr">
                        <a:lnSpc>
                          <a:spcPct val="107000"/>
                        </a:lnSpc>
                        <a:spcAft>
                          <a:spcPts val="0"/>
                        </a:spcAft>
                      </a:pPr>
                      <a:r>
                        <a:rPr lang="fr-FR" sz="2800" b="1" dirty="0">
                          <a:effectLst/>
                          <a:latin typeface="Arial" panose="020B0604020202020204" pitchFamily="34" charset="0"/>
                          <a:ea typeface="Times New Roman" panose="02020603050405020304" pitchFamily="18" charset="0"/>
                          <a:cs typeface="Arial" panose="020B0604020202020204" pitchFamily="34" charset="0"/>
                        </a:rPr>
                        <a:t>Age</a:t>
                      </a:r>
                      <a:endParaRPr lang="fr-FR" sz="2800" dirty="0">
                        <a:effectLst/>
                        <a:latin typeface="Arial" panose="020B0604020202020204" pitchFamily="34" charset="0"/>
                        <a:ea typeface="Calibri" panose="020F0502020204030204" pitchFamily="34" charset="0"/>
                        <a:cs typeface="Arial" panose="020B0604020202020204" pitchFamily="34" charset="0"/>
                      </a:endParaRPr>
                    </a:p>
                  </a:txBody>
                  <a:tcPr marL="44451" marR="4445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800" b="1" dirty="0">
                          <a:effectLst/>
                          <a:latin typeface="Arial" panose="020B0604020202020204" pitchFamily="34" charset="0"/>
                          <a:ea typeface="Times New Roman" panose="02020603050405020304" pitchFamily="18" charset="0"/>
                          <a:cs typeface="Arial" panose="020B0604020202020204" pitchFamily="34" charset="0"/>
                        </a:rPr>
                        <a:t>AOD </a:t>
                      </a:r>
                      <a:endParaRPr lang="fr-FR" sz="2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fr-FR" sz="2800" b="1" dirty="0">
                          <a:effectLst/>
                          <a:latin typeface="Arial" panose="020B0604020202020204" pitchFamily="34" charset="0"/>
                          <a:ea typeface="Times New Roman" panose="02020603050405020304" pitchFamily="18" charset="0"/>
                          <a:cs typeface="Arial" panose="020B0604020202020204" pitchFamily="34" charset="0"/>
                        </a:rPr>
                        <a:t>n (%)</a:t>
                      </a:r>
                      <a:endParaRPr lang="fr-FR" sz="2800" dirty="0">
                        <a:effectLst/>
                        <a:latin typeface="Arial" panose="020B0604020202020204" pitchFamily="34" charset="0"/>
                        <a:ea typeface="Calibri" panose="020F0502020204030204" pitchFamily="34" charset="0"/>
                        <a:cs typeface="Arial" panose="020B0604020202020204" pitchFamily="34" charset="0"/>
                      </a:endParaRPr>
                    </a:p>
                  </a:txBody>
                  <a:tcPr marL="44451" marR="4445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800" b="1">
                          <a:effectLst/>
                          <a:latin typeface="Arial" panose="020B0604020202020204" pitchFamily="34" charset="0"/>
                          <a:ea typeface="Times New Roman" panose="02020603050405020304" pitchFamily="18" charset="0"/>
                          <a:cs typeface="Arial" panose="020B0604020202020204" pitchFamily="34" charset="0"/>
                        </a:rPr>
                        <a:t>AVK </a:t>
                      </a:r>
                      <a:endParaRPr lang="fr-FR" sz="280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fr-FR" sz="2800" b="1">
                          <a:effectLst/>
                          <a:latin typeface="Arial" panose="020B0604020202020204" pitchFamily="34" charset="0"/>
                          <a:ea typeface="Times New Roman" panose="02020603050405020304" pitchFamily="18" charset="0"/>
                          <a:cs typeface="Arial" panose="020B0604020202020204" pitchFamily="34" charset="0"/>
                        </a:rPr>
                        <a:t>n(%)</a:t>
                      </a:r>
                      <a:endParaRPr lang="fr-FR" sz="2800">
                        <a:effectLst/>
                        <a:latin typeface="Arial" panose="020B0604020202020204" pitchFamily="34" charset="0"/>
                        <a:ea typeface="Calibri" panose="020F0502020204030204" pitchFamily="34" charset="0"/>
                        <a:cs typeface="Arial" panose="020B0604020202020204" pitchFamily="34" charset="0"/>
                      </a:endParaRPr>
                    </a:p>
                  </a:txBody>
                  <a:tcPr marL="44451" marR="4445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800" b="1" dirty="0">
                          <a:effectLst/>
                          <a:latin typeface="Arial" panose="020B0604020202020204" pitchFamily="34" charset="0"/>
                          <a:ea typeface="Times New Roman" panose="02020603050405020304" pitchFamily="18" charset="0"/>
                          <a:cs typeface="Arial" panose="020B0604020202020204" pitchFamily="34" charset="0"/>
                        </a:rPr>
                        <a:t>Total</a:t>
                      </a:r>
                      <a:endParaRPr lang="fr-FR" sz="28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fr-FR" sz="2800" b="1" dirty="0">
                          <a:effectLst/>
                          <a:latin typeface="Arial" panose="020B0604020202020204" pitchFamily="34" charset="0"/>
                          <a:ea typeface="Times New Roman" panose="02020603050405020304" pitchFamily="18" charset="0"/>
                          <a:cs typeface="Arial" panose="020B0604020202020204" pitchFamily="34" charset="0"/>
                        </a:rPr>
                        <a:t>n(%)</a:t>
                      </a:r>
                      <a:endParaRPr lang="fr-FR" sz="2800" dirty="0">
                        <a:effectLst/>
                        <a:latin typeface="Arial" panose="020B0604020202020204" pitchFamily="34" charset="0"/>
                        <a:ea typeface="Calibri" panose="020F0502020204030204" pitchFamily="34" charset="0"/>
                        <a:cs typeface="Arial" panose="020B0604020202020204" pitchFamily="34" charset="0"/>
                      </a:endParaRPr>
                    </a:p>
                  </a:txBody>
                  <a:tcPr marL="44451" marR="44451"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399900">
                <a:tc>
                  <a:txBody>
                    <a:bodyPr/>
                    <a:lstStyle/>
                    <a:p>
                      <a:pPr algn="ctr">
                        <a:lnSpc>
                          <a:spcPct val="107000"/>
                        </a:lnSpc>
                        <a:spcAft>
                          <a:spcPts val="0"/>
                        </a:spcAft>
                      </a:pPr>
                      <a:r>
                        <a:rPr lang="fr-CM" sz="2800" dirty="0">
                          <a:effectLst/>
                          <a:latin typeface="Arial" panose="020B0604020202020204" pitchFamily="34" charset="0"/>
                          <a:ea typeface="Times New Roman" panose="02020603050405020304" pitchFamily="18" charset="0"/>
                          <a:cs typeface="Arial" panose="020B0604020202020204" pitchFamily="34" charset="0"/>
                        </a:rPr>
                        <a:t>20 – 29</a:t>
                      </a:r>
                      <a:endParaRPr lang="fr-FR" sz="2800" dirty="0">
                        <a:effectLst/>
                        <a:latin typeface="Arial" panose="020B0604020202020204" pitchFamily="34" charset="0"/>
                        <a:ea typeface="Calibri" panose="020F0502020204030204" pitchFamily="34" charset="0"/>
                        <a:cs typeface="Arial" panose="020B0604020202020204" pitchFamily="34" charset="0"/>
                      </a:endParaRPr>
                    </a:p>
                  </a:txBody>
                  <a:tcPr marL="44451" marR="444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CM" sz="2800" dirty="0">
                          <a:effectLst/>
                          <a:latin typeface="Arial" panose="020B0604020202020204" pitchFamily="34" charset="0"/>
                          <a:ea typeface="Times New Roman" panose="02020603050405020304" pitchFamily="18" charset="0"/>
                          <a:cs typeface="Arial" panose="020B0604020202020204" pitchFamily="34" charset="0"/>
                        </a:rPr>
                        <a:t>0(0.00)</a:t>
                      </a:r>
                      <a:endParaRPr lang="fr-FR" sz="2800" dirty="0">
                        <a:effectLst/>
                        <a:latin typeface="Arial" panose="020B0604020202020204" pitchFamily="34" charset="0"/>
                        <a:ea typeface="Calibri" panose="020F0502020204030204" pitchFamily="34" charset="0"/>
                        <a:cs typeface="Arial" panose="020B0604020202020204" pitchFamily="34" charset="0"/>
                      </a:endParaRPr>
                    </a:p>
                  </a:txBody>
                  <a:tcPr marL="44451" marR="444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CM" sz="2800" dirty="0">
                          <a:effectLst/>
                          <a:latin typeface="Arial" panose="020B0604020202020204" pitchFamily="34" charset="0"/>
                          <a:ea typeface="Times New Roman" panose="02020603050405020304" pitchFamily="18" charset="0"/>
                          <a:cs typeface="Arial" panose="020B0604020202020204" pitchFamily="34" charset="0"/>
                        </a:rPr>
                        <a:t>1(1.64)</a:t>
                      </a:r>
                      <a:endParaRPr lang="fr-FR" sz="2800" dirty="0">
                        <a:effectLst/>
                        <a:latin typeface="Arial" panose="020B0604020202020204" pitchFamily="34" charset="0"/>
                        <a:ea typeface="Calibri" panose="020F0502020204030204" pitchFamily="34" charset="0"/>
                        <a:cs typeface="Arial" panose="020B0604020202020204" pitchFamily="34" charset="0"/>
                      </a:endParaRPr>
                    </a:p>
                  </a:txBody>
                  <a:tcPr marL="44451" marR="4445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CM" sz="2800">
                          <a:effectLst/>
                          <a:latin typeface="Arial" panose="020B0604020202020204" pitchFamily="34" charset="0"/>
                          <a:ea typeface="Times New Roman" panose="02020603050405020304" pitchFamily="18" charset="0"/>
                          <a:cs typeface="Arial" panose="020B0604020202020204" pitchFamily="34" charset="0"/>
                        </a:rPr>
                        <a:t>1 (1,12)</a:t>
                      </a:r>
                      <a:endParaRPr lang="fr-FR" sz="2800">
                        <a:effectLst/>
                        <a:latin typeface="Arial" panose="020B0604020202020204" pitchFamily="34" charset="0"/>
                        <a:ea typeface="Calibri" panose="020F0502020204030204" pitchFamily="34" charset="0"/>
                        <a:cs typeface="Arial" panose="020B0604020202020204" pitchFamily="34" charset="0"/>
                      </a:endParaRPr>
                    </a:p>
                  </a:txBody>
                  <a:tcPr marL="44451" marR="44451"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399900">
                <a:tc>
                  <a:txBody>
                    <a:bodyPr/>
                    <a:lstStyle/>
                    <a:p>
                      <a:pPr algn="ctr">
                        <a:lnSpc>
                          <a:spcPct val="107000"/>
                        </a:lnSpc>
                        <a:spcAft>
                          <a:spcPts val="0"/>
                        </a:spcAft>
                      </a:pPr>
                      <a:r>
                        <a:rPr lang="fr-CM" sz="2800">
                          <a:effectLst/>
                          <a:latin typeface="Arial" panose="020B0604020202020204" pitchFamily="34" charset="0"/>
                          <a:ea typeface="Times New Roman" panose="02020603050405020304" pitchFamily="18" charset="0"/>
                          <a:cs typeface="Arial" panose="020B0604020202020204" pitchFamily="34" charset="0"/>
                        </a:rPr>
                        <a:t>40 – 49</a:t>
                      </a:r>
                      <a:endParaRPr lang="fr-FR" sz="2800">
                        <a:effectLst/>
                        <a:latin typeface="Arial" panose="020B0604020202020204" pitchFamily="34" charset="0"/>
                        <a:ea typeface="Calibri" panose="020F0502020204030204" pitchFamily="34" charset="0"/>
                        <a:cs typeface="Arial" panose="020B0604020202020204" pitchFamily="34" charset="0"/>
                      </a:endParaRPr>
                    </a:p>
                  </a:txBody>
                  <a:tcPr marL="44451" marR="44451" marT="0" marB="0" anchor="ctr">
                    <a:lnL>
                      <a:noFill/>
                    </a:lnL>
                    <a:lnR>
                      <a:noFill/>
                    </a:lnR>
                    <a:lnT>
                      <a:noFill/>
                    </a:lnT>
                    <a:lnB>
                      <a:noFill/>
                    </a:lnB>
                  </a:tcPr>
                </a:tc>
                <a:tc>
                  <a:txBody>
                    <a:bodyPr/>
                    <a:lstStyle/>
                    <a:p>
                      <a:pPr algn="ctr">
                        <a:lnSpc>
                          <a:spcPct val="107000"/>
                        </a:lnSpc>
                        <a:spcAft>
                          <a:spcPts val="0"/>
                        </a:spcAft>
                      </a:pPr>
                      <a:r>
                        <a:rPr lang="fr-CM" sz="2800" dirty="0">
                          <a:effectLst/>
                          <a:latin typeface="Arial" panose="020B0604020202020204" pitchFamily="34" charset="0"/>
                          <a:ea typeface="Times New Roman" panose="02020603050405020304" pitchFamily="18" charset="0"/>
                          <a:cs typeface="Arial" panose="020B0604020202020204" pitchFamily="34" charset="0"/>
                        </a:rPr>
                        <a:t>0(0.00)</a:t>
                      </a:r>
                      <a:endParaRPr lang="fr-FR" sz="2800" dirty="0">
                        <a:effectLst/>
                        <a:latin typeface="Arial" panose="020B0604020202020204" pitchFamily="34" charset="0"/>
                        <a:ea typeface="Calibri" panose="020F0502020204030204" pitchFamily="34" charset="0"/>
                        <a:cs typeface="Arial" panose="020B0604020202020204" pitchFamily="34" charset="0"/>
                      </a:endParaRPr>
                    </a:p>
                  </a:txBody>
                  <a:tcPr marL="44451" marR="44451" marT="0" marB="0" anchor="ctr">
                    <a:lnL>
                      <a:noFill/>
                    </a:lnL>
                    <a:lnR>
                      <a:noFill/>
                    </a:lnR>
                    <a:lnT>
                      <a:noFill/>
                    </a:lnT>
                    <a:lnB>
                      <a:noFill/>
                    </a:lnB>
                  </a:tcPr>
                </a:tc>
                <a:tc>
                  <a:txBody>
                    <a:bodyPr/>
                    <a:lstStyle/>
                    <a:p>
                      <a:pPr algn="ctr">
                        <a:lnSpc>
                          <a:spcPct val="107000"/>
                        </a:lnSpc>
                        <a:spcAft>
                          <a:spcPts val="0"/>
                        </a:spcAft>
                      </a:pPr>
                      <a:r>
                        <a:rPr lang="fr-CM" sz="2800" dirty="0">
                          <a:effectLst/>
                          <a:latin typeface="Arial" panose="020B0604020202020204" pitchFamily="34" charset="0"/>
                          <a:ea typeface="Times New Roman" panose="02020603050405020304" pitchFamily="18" charset="0"/>
                          <a:cs typeface="Arial" panose="020B0604020202020204" pitchFamily="34" charset="0"/>
                        </a:rPr>
                        <a:t>4(6.56)</a:t>
                      </a:r>
                      <a:endParaRPr lang="fr-FR" sz="2800" dirty="0">
                        <a:effectLst/>
                        <a:latin typeface="Arial" panose="020B0604020202020204" pitchFamily="34" charset="0"/>
                        <a:ea typeface="Calibri" panose="020F0502020204030204" pitchFamily="34" charset="0"/>
                        <a:cs typeface="Arial" panose="020B0604020202020204" pitchFamily="34" charset="0"/>
                      </a:endParaRPr>
                    </a:p>
                  </a:txBody>
                  <a:tcPr marL="44451" marR="44451" marT="0" marB="0" anchor="ctr">
                    <a:lnL>
                      <a:noFill/>
                    </a:lnL>
                    <a:lnR>
                      <a:noFill/>
                    </a:lnR>
                    <a:lnT>
                      <a:noFill/>
                    </a:lnT>
                    <a:lnB>
                      <a:noFill/>
                    </a:lnB>
                  </a:tcPr>
                </a:tc>
                <a:tc>
                  <a:txBody>
                    <a:bodyPr/>
                    <a:lstStyle/>
                    <a:p>
                      <a:pPr algn="ctr">
                        <a:lnSpc>
                          <a:spcPct val="107000"/>
                        </a:lnSpc>
                        <a:spcAft>
                          <a:spcPts val="0"/>
                        </a:spcAft>
                      </a:pPr>
                      <a:r>
                        <a:rPr lang="fr-CM" sz="2800">
                          <a:effectLst/>
                          <a:latin typeface="Arial" panose="020B0604020202020204" pitchFamily="34" charset="0"/>
                          <a:ea typeface="Times New Roman" panose="02020603050405020304" pitchFamily="18" charset="0"/>
                          <a:cs typeface="Arial" panose="020B0604020202020204" pitchFamily="34" charset="0"/>
                        </a:rPr>
                        <a:t>4 (4,49)</a:t>
                      </a:r>
                      <a:endParaRPr lang="fr-FR" sz="2800">
                        <a:effectLst/>
                        <a:latin typeface="Arial" panose="020B0604020202020204" pitchFamily="34" charset="0"/>
                        <a:ea typeface="Calibri" panose="020F0502020204030204" pitchFamily="34" charset="0"/>
                        <a:cs typeface="Arial" panose="020B0604020202020204" pitchFamily="34" charset="0"/>
                      </a:endParaRPr>
                    </a:p>
                  </a:txBody>
                  <a:tcPr marL="44451" marR="44451" marT="0" marB="0" anchor="ctr">
                    <a:lnL>
                      <a:noFill/>
                    </a:lnL>
                    <a:lnR>
                      <a:noFill/>
                    </a:lnR>
                    <a:lnT>
                      <a:noFill/>
                    </a:lnT>
                    <a:lnB>
                      <a:noFill/>
                    </a:lnB>
                  </a:tcPr>
                </a:tc>
                <a:extLst>
                  <a:ext uri="{0D108BD9-81ED-4DB2-BD59-A6C34878D82A}">
                    <a16:rowId xmlns:a16="http://schemas.microsoft.com/office/drawing/2014/main" xmlns="" val="10002"/>
                  </a:ext>
                </a:extLst>
              </a:tr>
              <a:tr h="399900">
                <a:tc>
                  <a:txBody>
                    <a:bodyPr/>
                    <a:lstStyle/>
                    <a:p>
                      <a:pPr algn="ctr">
                        <a:lnSpc>
                          <a:spcPct val="107000"/>
                        </a:lnSpc>
                        <a:spcAft>
                          <a:spcPts val="0"/>
                        </a:spcAft>
                      </a:pPr>
                      <a:r>
                        <a:rPr lang="fr-CM" sz="2800">
                          <a:effectLst/>
                          <a:latin typeface="Arial" panose="020B0604020202020204" pitchFamily="34" charset="0"/>
                          <a:ea typeface="Times New Roman" panose="02020603050405020304" pitchFamily="18" charset="0"/>
                          <a:cs typeface="Arial" panose="020B0604020202020204" pitchFamily="34" charset="0"/>
                        </a:rPr>
                        <a:t>50 – 59</a:t>
                      </a:r>
                      <a:endParaRPr lang="fr-FR" sz="2800">
                        <a:effectLst/>
                        <a:latin typeface="Arial" panose="020B0604020202020204" pitchFamily="34" charset="0"/>
                        <a:ea typeface="Calibri" panose="020F0502020204030204" pitchFamily="34" charset="0"/>
                        <a:cs typeface="Arial" panose="020B0604020202020204" pitchFamily="34" charset="0"/>
                      </a:endParaRPr>
                    </a:p>
                  </a:txBody>
                  <a:tcPr marL="44451" marR="44451" marT="0" marB="0" anchor="ctr">
                    <a:lnL>
                      <a:noFill/>
                    </a:lnL>
                    <a:lnR>
                      <a:noFill/>
                    </a:lnR>
                    <a:lnT>
                      <a:noFill/>
                    </a:lnT>
                    <a:lnB>
                      <a:noFill/>
                    </a:lnB>
                  </a:tcPr>
                </a:tc>
                <a:tc>
                  <a:txBody>
                    <a:bodyPr/>
                    <a:lstStyle/>
                    <a:p>
                      <a:pPr algn="ctr">
                        <a:lnSpc>
                          <a:spcPct val="107000"/>
                        </a:lnSpc>
                        <a:spcAft>
                          <a:spcPts val="0"/>
                        </a:spcAft>
                      </a:pPr>
                      <a:r>
                        <a:rPr lang="fr-CM" sz="2800">
                          <a:effectLst/>
                          <a:latin typeface="Arial" panose="020B0604020202020204" pitchFamily="34" charset="0"/>
                          <a:ea typeface="Times New Roman" panose="02020603050405020304" pitchFamily="18" charset="0"/>
                          <a:cs typeface="Arial" panose="020B0604020202020204" pitchFamily="34" charset="0"/>
                        </a:rPr>
                        <a:t>1(3.57)</a:t>
                      </a:r>
                      <a:endParaRPr lang="fr-FR" sz="2800">
                        <a:effectLst/>
                        <a:latin typeface="Arial" panose="020B0604020202020204" pitchFamily="34" charset="0"/>
                        <a:ea typeface="Calibri" panose="020F0502020204030204" pitchFamily="34" charset="0"/>
                        <a:cs typeface="Arial" panose="020B0604020202020204" pitchFamily="34" charset="0"/>
                      </a:endParaRPr>
                    </a:p>
                  </a:txBody>
                  <a:tcPr marL="44451" marR="44451" marT="0" marB="0" anchor="ctr">
                    <a:lnL>
                      <a:noFill/>
                    </a:lnL>
                    <a:lnR>
                      <a:noFill/>
                    </a:lnR>
                    <a:lnT>
                      <a:noFill/>
                    </a:lnT>
                    <a:lnB>
                      <a:noFill/>
                    </a:lnB>
                  </a:tcPr>
                </a:tc>
                <a:tc>
                  <a:txBody>
                    <a:bodyPr/>
                    <a:lstStyle/>
                    <a:p>
                      <a:pPr algn="ctr">
                        <a:lnSpc>
                          <a:spcPct val="107000"/>
                        </a:lnSpc>
                        <a:spcAft>
                          <a:spcPts val="0"/>
                        </a:spcAft>
                      </a:pPr>
                      <a:r>
                        <a:rPr lang="fr-CM" sz="2800" dirty="0">
                          <a:effectLst/>
                          <a:latin typeface="Arial" panose="020B0604020202020204" pitchFamily="34" charset="0"/>
                          <a:ea typeface="Times New Roman" panose="02020603050405020304" pitchFamily="18" charset="0"/>
                          <a:cs typeface="Arial" panose="020B0604020202020204" pitchFamily="34" charset="0"/>
                        </a:rPr>
                        <a:t>10(16.39)</a:t>
                      </a:r>
                      <a:endParaRPr lang="fr-FR" sz="2800" dirty="0">
                        <a:effectLst/>
                        <a:latin typeface="Arial" panose="020B0604020202020204" pitchFamily="34" charset="0"/>
                        <a:ea typeface="Calibri" panose="020F0502020204030204" pitchFamily="34" charset="0"/>
                        <a:cs typeface="Arial" panose="020B0604020202020204" pitchFamily="34" charset="0"/>
                      </a:endParaRPr>
                    </a:p>
                  </a:txBody>
                  <a:tcPr marL="44451" marR="44451" marT="0" marB="0" anchor="ctr">
                    <a:lnL>
                      <a:noFill/>
                    </a:lnL>
                    <a:lnR>
                      <a:noFill/>
                    </a:lnR>
                    <a:lnT>
                      <a:noFill/>
                    </a:lnT>
                    <a:lnB>
                      <a:noFill/>
                    </a:lnB>
                  </a:tcPr>
                </a:tc>
                <a:tc>
                  <a:txBody>
                    <a:bodyPr/>
                    <a:lstStyle/>
                    <a:p>
                      <a:pPr algn="ctr">
                        <a:lnSpc>
                          <a:spcPct val="107000"/>
                        </a:lnSpc>
                        <a:spcAft>
                          <a:spcPts val="0"/>
                        </a:spcAft>
                      </a:pPr>
                      <a:r>
                        <a:rPr lang="fr-CM" sz="2800">
                          <a:effectLst/>
                          <a:latin typeface="Arial" panose="020B0604020202020204" pitchFamily="34" charset="0"/>
                          <a:ea typeface="Times New Roman" panose="02020603050405020304" pitchFamily="18" charset="0"/>
                          <a:cs typeface="Arial" panose="020B0604020202020204" pitchFamily="34" charset="0"/>
                        </a:rPr>
                        <a:t>11(12,35)</a:t>
                      </a:r>
                      <a:endParaRPr lang="fr-FR" sz="2800">
                        <a:effectLst/>
                        <a:latin typeface="Arial" panose="020B0604020202020204" pitchFamily="34" charset="0"/>
                        <a:ea typeface="Calibri" panose="020F0502020204030204" pitchFamily="34" charset="0"/>
                        <a:cs typeface="Arial" panose="020B0604020202020204" pitchFamily="34" charset="0"/>
                      </a:endParaRPr>
                    </a:p>
                  </a:txBody>
                  <a:tcPr marL="44451" marR="44451" marT="0" marB="0" anchor="ctr">
                    <a:lnL>
                      <a:noFill/>
                    </a:lnL>
                    <a:lnR>
                      <a:noFill/>
                    </a:lnR>
                    <a:lnT>
                      <a:noFill/>
                    </a:lnT>
                    <a:lnB>
                      <a:noFill/>
                    </a:lnB>
                  </a:tcPr>
                </a:tc>
                <a:extLst>
                  <a:ext uri="{0D108BD9-81ED-4DB2-BD59-A6C34878D82A}">
                    <a16:rowId xmlns:a16="http://schemas.microsoft.com/office/drawing/2014/main" xmlns="" val="10003"/>
                  </a:ext>
                </a:extLst>
              </a:tr>
              <a:tr h="399900">
                <a:tc>
                  <a:txBody>
                    <a:bodyPr/>
                    <a:lstStyle/>
                    <a:p>
                      <a:pPr algn="ctr">
                        <a:lnSpc>
                          <a:spcPct val="107000"/>
                        </a:lnSpc>
                        <a:spcAft>
                          <a:spcPts val="0"/>
                        </a:spcAft>
                      </a:pPr>
                      <a:r>
                        <a:rPr lang="fr-CM" sz="2800">
                          <a:effectLst/>
                          <a:latin typeface="Arial" panose="020B0604020202020204" pitchFamily="34" charset="0"/>
                          <a:ea typeface="Times New Roman" panose="02020603050405020304" pitchFamily="18" charset="0"/>
                          <a:cs typeface="Arial" panose="020B0604020202020204" pitchFamily="34" charset="0"/>
                        </a:rPr>
                        <a:t>60 – 69</a:t>
                      </a:r>
                      <a:endParaRPr lang="fr-FR" sz="2800">
                        <a:effectLst/>
                        <a:latin typeface="Arial" panose="020B0604020202020204" pitchFamily="34" charset="0"/>
                        <a:ea typeface="Calibri" panose="020F0502020204030204" pitchFamily="34" charset="0"/>
                        <a:cs typeface="Arial" panose="020B0604020202020204" pitchFamily="34" charset="0"/>
                      </a:endParaRPr>
                    </a:p>
                  </a:txBody>
                  <a:tcPr marL="44451" marR="44451" marT="0" marB="0" anchor="ctr">
                    <a:lnL>
                      <a:noFill/>
                    </a:lnL>
                    <a:lnR>
                      <a:noFill/>
                    </a:lnR>
                    <a:lnT>
                      <a:noFill/>
                    </a:lnT>
                    <a:lnB>
                      <a:noFill/>
                    </a:lnB>
                  </a:tcPr>
                </a:tc>
                <a:tc>
                  <a:txBody>
                    <a:bodyPr/>
                    <a:lstStyle/>
                    <a:p>
                      <a:pPr algn="ctr">
                        <a:lnSpc>
                          <a:spcPct val="107000"/>
                        </a:lnSpc>
                        <a:spcAft>
                          <a:spcPts val="0"/>
                        </a:spcAft>
                      </a:pPr>
                      <a:r>
                        <a:rPr lang="fr-CM" sz="2800">
                          <a:effectLst/>
                          <a:latin typeface="Arial" panose="020B0604020202020204" pitchFamily="34" charset="0"/>
                          <a:ea typeface="Times New Roman" panose="02020603050405020304" pitchFamily="18" charset="0"/>
                          <a:cs typeface="Arial" panose="020B0604020202020204" pitchFamily="34" charset="0"/>
                        </a:rPr>
                        <a:t>7(25)</a:t>
                      </a:r>
                      <a:endParaRPr lang="fr-FR" sz="2800">
                        <a:effectLst/>
                        <a:latin typeface="Arial" panose="020B0604020202020204" pitchFamily="34" charset="0"/>
                        <a:ea typeface="Calibri" panose="020F0502020204030204" pitchFamily="34" charset="0"/>
                        <a:cs typeface="Arial" panose="020B0604020202020204" pitchFamily="34" charset="0"/>
                      </a:endParaRPr>
                    </a:p>
                  </a:txBody>
                  <a:tcPr marL="44451" marR="44451" marT="0" marB="0" anchor="ctr">
                    <a:lnL>
                      <a:noFill/>
                    </a:lnL>
                    <a:lnR>
                      <a:noFill/>
                    </a:lnR>
                    <a:lnT>
                      <a:noFill/>
                    </a:lnT>
                    <a:lnB>
                      <a:noFill/>
                    </a:lnB>
                  </a:tcPr>
                </a:tc>
                <a:tc>
                  <a:txBody>
                    <a:bodyPr/>
                    <a:lstStyle/>
                    <a:p>
                      <a:pPr algn="ctr">
                        <a:lnSpc>
                          <a:spcPct val="107000"/>
                        </a:lnSpc>
                        <a:spcAft>
                          <a:spcPts val="0"/>
                        </a:spcAft>
                      </a:pPr>
                      <a:r>
                        <a:rPr lang="fr-CM" sz="2800" dirty="0">
                          <a:effectLst/>
                          <a:latin typeface="Arial" panose="020B0604020202020204" pitchFamily="34" charset="0"/>
                          <a:ea typeface="Times New Roman" panose="02020603050405020304" pitchFamily="18" charset="0"/>
                          <a:cs typeface="Arial" panose="020B0604020202020204" pitchFamily="34" charset="0"/>
                        </a:rPr>
                        <a:t>15(24.59)</a:t>
                      </a:r>
                      <a:endParaRPr lang="fr-FR" sz="2800" dirty="0">
                        <a:effectLst/>
                        <a:latin typeface="Arial" panose="020B0604020202020204" pitchFamily="34" charset="0"/>
                        <a:ea typeface="Calibri" panose="020F0502020204030204" pitchFamily="34" charset="0"/>
                        <a:cs typeface="Arial" panose="020B0604020202020204" pitchFamily="34" charset="0"/>
                      </a:endParaRPr>
                    </a:p>
                  </a:txBody>
                  <a:tcPr marL="44451" marR="44451" marT="0" marB="0" anchor="ctr">
                    <a:lnL>
                      <a:noFill/>
                    </a:lnL>
                    <a:lnR>
                      <a:noFill/>
                    </a:lnR>
                    <a:lnT>
                      <a:noFill/>
                    </a:lnT>
                    <a:lnB>
                      <a:noFill/>
                    </a:lnB>
                  </a:tcPr>
                </a:tc>
                <a:tc>
                  <a:txBody>
                    <a:bodyPr/>
                    <a:lstStyle/>
                    <a:p>
                      <a:pPr algn="ctr">
                        <a:lnSpc>
                          <a:spcPct val="107000"/>
                        </a:lnSpc>
                        <a:spcAft>
                          <a:spcPts val="0"/>
                        </a:spcAft>
                      </a:pPr>
                      <a:r>
                        <a:rPr lang="fr-CM" sz="2800" dirty="0">
                          <a:effectLst/>
                          <a:latin typeface="Arial" panose="020B0604020202020204" pitchFamily="34" charset="0"/>
                          <a:ea typeface="Times New Roman" panose="02020603050405020304" pitchFamily="18" charset="0"/>
                          <a:cs typeface="Arial" panose="020B0604020202020204" pitchFamily="34" charset="0"/>
                        </a:rPr>
                        <a:t>22 (24,71)</a:t>
                      </a:r>
                      <a:endParaRPr lang="fr-FR" sz="2800" dirty="0">
                        <a:effectLst/>
                        <a:latin typeface="Arial" panose="020B0604020202020204" pitchFamily="34" charset="0"/>
                        <a:ea typeface="Calibri" panose="020F0502020204030204" pitchFamily="34" charset="0"/>
                        <a:cs typeface="Arial" panose="020B0604020202020204" pitchFamily="34" charset="0"/>
                      </a:endParaRPr>
                    </a:p>
                  </a:txBody>
                  <a:tcPr marL="44451" marR="44451" marT="0" marB="0" anchor="ctr">
                    <a:lnL>
                      <a:noFill/>
                    </a:lnL>
                    <a:lnR>
                      <a:noFill/>
                    </a:lnR>
                    <a:lnT>
                      <a:noFill/>
                    </a:lnT>
                    <a:lnB>
                      <a:noFill/>
                    </a:lnB>
                  </a:tcPr>
                </a:tc>
                <a:extLst>
                  <a:ext uri="{0D108BD9-81ED-4DB2-BD59-A6C34878D82A}">
                    <a16:rowId xmlns:a16="http://schemas.microsoft.com/office/drawing/2014/main" xmlns="" val="10004"/>
                  </a:ext>
                </a:extLst>
              </a:tr>
              <a:tr h="399900">
                <a:tc>
                  <a:txBody>
                    <a:bodyPr/>
                    <a:lstStyle/>
                    <a:p>
                      <a:pPr algn="ctr">
                        <a:lnSpc>
                          <a:spcPct val="107000"/>
                        </a:lnSpc>
                        <a:spcAft>
                          <a:spcPts val="0"/>
                        </a:spcAft>
                      </a:pPr>
                      <a:r>
                        <a:rPr lang="fr-CM" sz="2800">
                          <a:effectLst/>
                          <a:latin typeface="Arial" panose="020B0604020202020204" pitchFamily="34" charset="0"/>
                          <a:ea typeface="Times New Roman" panose="02020603050405020304" pitchFamily="18" charset="0"/>
                          <a:cs typeface="Arial" panose="020B0604020202020204" pitchFamily="34" charset="0"/>
                        </a:rPr>
                        <a:t>70– 79</a:t>
                      </a:r>
                      <a:endParaRPr lang="fr-FR" sz="2800">
                        <a:effectLst/>
                        <a:latin typeface="Arial" panose="020B0604020202020204" pitchFamily="34" charset="0"/>
                        <a:ea typeface="Calibri" panose="020F0502020204030204" pitchFamily="34" charset="0"/>
                        <a:cs typeface="Arial" panose="020B0604020202020204" pitchFamily="34" charset="0"/>
                      </a:endParaRPr>
                    </a:p>
                  </a:txBody>
                  <a:tcPr marL="44451" marR="44451" marT="0" marB="0" anchor="ctr">
                    <a:lnL>
                      <a:noFill/>
                    </a:lnL>
                    <a:lnR>
                      <a:noFill/>
                    </a:lnR>
                    <a:lnT>
                      <a:noFill/>
                    </a:lnT>
                    <a:lnB>
                      <a:noFill/>
                    </a:lnB>
                  </a:tcPr>
                </a:tc>
                <a:tc>
                  <a:txBody>
                    <a:bodyPr/>
                    <a:lstStyle/>
                    <a:p>
                      <a:pPr algn="ctr">
                        <a:lnSpc>
                          <a:spcPct val="107000"/>
                        </a:lnSpc>
                        <a:spcAft>
                          <a:spcPts val="0"/>
                        </a:spcAft>
                      </a:pPr>
                      <a:r>
                        <a:rPr lang="fr-CM" sz="2800">
                          <a:effectLst/>
                          <a:latin typeface="Arial" panose="020B0604020202020204" pitchFamily="34" charset="0"/>
                          <a:ea typeface="Times New Roman" panose="02020603050405020304" pitchFamily="18" charset="0"/>
                          <a:cs typeface="Arial" panose="020B0604020202020204" pitchFamily="34" charset="0"/>
                        </a:rPr>
                        <a:t>15(53.57)</a:t>
                      </a:r>
                      <a:endParaRPr lang="fr-FR" sz="2800">
                        <a:effectLst/>
                        <a:latin typeface="Arial" panose="020B0604020202020204" pitchFamily="34" charset="0"/>
                        <a:ea typeface="Calibri" panose="020F0502020204030204" pitchFamily="34" charset="0"/>
                        <a:cs typeface="Arial" panose="020B0604020202020204" pitchFamily="34" charset="0"/>
                      </a:endParaRPr>
                    </a:p>
                  </a:txBody>
                  <a:tcPr marL="44451" marR="44451" marT="0" marB="0" anchor="ctr">
                    <a:lnL>
                      <a:noFill/>
                    </a:lnL>
                    <a:lnR>
                      <a:noFill/>
                    </a:lnR>
                    <a:lnT>
                      <a:noFill/>
                    </a:lnT>
                    <a:lnB>
                      <a:noFill/>
                    </a:lnB>
                  </a:tcPr>
                </a:tc>
                <a:tc>
                  <a:txBody>
                    <a:bodyPr/>
                    <a:lstStyle/>
                    <a:p>
                      <a:pPr algn="ctr">
                        <a:lnSpc>
                          <a:spcPct val="107000"/>
                        </a:lnSpc>
                        <a:spcAft>
                          <a:spcPts val="0"/>
                        </a:spcAft>
                      </a:pPr>
                      <a:r>
                        <a:rPr lang="fr-CM" sz="2800" dirty="0">
                          <a:effectLst/>
                          <a:latin typeface="Arial" panose="020B0604020202020204" pitchFamily="34" charset="0"/>
                          <a:ea typeface="Times New Roman" panose="02020603050405020304" pitchFamily="18" charset="0"/>
                          <a:cs typeface="Arial" panose="020B0604020202020204" pitchFamily="34" charset="0"/>
                        </a:rPr>
                        <a:t>22(36.07)</a:t>
                      </a:r>
                      <a:endParaRPr lang="fr-FR" sz="2800" dirty="0">
                        <a:effectLst/>
                        <a:latin typeface="Arial" panose="020B0604020202020204" pitchFamily="34" charset="0"/>
                        <a:ea typeface="Calibri" panose="020F0502020204030204" pitchFamily="34" charset="0"/>
                        <a:cs typeface="Arial" panose="020B0604020202020204" pitchFamily="34" charset="0"/>
                      </a:endParaRPr>
                    </a:p>
                  </a:txBody>
                  <a:tcPr marL="44451" marR="44451" marT="0" marB="0" anchor="ctr">
                    <a:lnL>
                      <a:noFill/>
                    </a:lnL>
                    <a:lnR>
                      <a:noFill/>
                    </a:lnR>
                    <a:lnT>
                      <a:noFill/>
                    </a:lnT>
                    <a:lnB>
                      <a:noFill/>
                    </a:lnB>
                  </a:tcP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n-US" sz="2800" dirty="0">
                          <a:latin typeface="Arial" panose="020B0604020202020204" pitchFamily="34" charset="0"/>
                          <a:cs typeface="Arial" panose="020B0604020202020204" pitchFamily="34" charset="0"/>
                        </a:rPr>
                        <a:t>37(41,57)</a:t>
                      </a:r>
                      <a:endParaRPr lang="fr-FR" sz="2800" dirty="0">
                        <a:latin typeface="Arial" panose="020B0604020202020204" pitchFamily="34" charset="0"/>
                        <a:cs typeface="Arial" panose="020B0604020202020204" pitchFamily="34" charset="0"/>
                      </a:endParaRPr>
                    </a:p>
                  </a:txBody>
                  <a:tcPr marL="44451" marR="44451" marT="0" marB="0" anchor="ctr">
                    <a:lnL>
                      <a:noFill/>
                    </a:lnL>
                    <a:lnR>
                      <a:noFill/>
                    </a:lnR>
                    <a:lnT>
                      <a:noFill/>
                    </a:lnT>
                    <a:lnB>
                      <a:noFill/>
                    </a:lnB>
                  </a:tcPr>
                </a:tc>
                <a:extLst>
                  <a:ext uri="{0D108BD9-81ED-4DB2-BD59-A6C34878D82A}">
                    <a16:rowId xmlns:a16="http://schemas.microsoft.com/office/drawing/2014/main" xmlns="" val="10005"/>
                  </a:ext>
                </a:extLst>
              </a:tr>
              <a:tr h="418413">
                <a:tc>
                  <a:txBody>
                    <a:bodyPr/>
                    <a:lstStyle/>
                    <a:p>
                      <a:pPr algn="ctr">
                        <a:lnSpc>
                          <a:spcPct val="107000"/>
                        </a:lnSpc>
                        <a:spcAft>
                          <a:spcPts val="0"/>
                        </a:spcAft>
                      </a:pPr>
                      <a:r>
                        <a:rPr lang="fr-CM" sz="2800" dirty="0">
                          <a:effectLst/>
                          <a:latin typeface="Arial" panose="020B0604020202020204" pitchFamily="34" charset="0"/>
                          <a:ea typeface="Times New Roman" panose="02020603050405020304" pitchFamily="18" charset="0"/>
                          <a:cs typeface="Arial" panose="020B0604020202020204" pitchFamily="34" charset="0"/>
                        </a:rPr>
                        <a:t>≥80</a:t>
                      </a:r>
                      <a:endParaRPr lang="fr-FR" sz="2800" dirty="0">
                        <a:effectLst/>
                        <a:latin typeface="Arial" panose="020B0604020202020204" pitchFamily="34" charset="0"/>
                        <a:ea typeface="Calibri" panose="020F0502020204030204" pitchFamily="34" charset="0"/>
                        <a:cs typeface="Arial" panose="020B0604020202020204" pitchFamily="34" charset="0"/>
                      </a:endParaRPr>
                    </a:p>
                  </a:txBody>
                  <a:tcPr marL="44451" marR="444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CM" sz="2800">
                          <a:effectLst/>
                          <a:latin typeface="Arial" panose="020B0604020202020204" pitchFamily="34" charset="0"/>
                          <a:ea typeface="Times New Roman" panose="02020603050405020304" pitchFamily="18" charset="0"/>
                          <a:cs typeface="Arial" panose="020B0604020202020204" pitchFamily="34" charset="0"/>
                        </a:rPr>
                        <a:t>5(17.86)</a:t>
                      </a:r>
                      <a:endParaRPr lang="fr-FR" sz="2800">
                        <a:effectLst/>
                        <a:latin typeface="Arial" panose="020B0604020202020204" pitchFamily="34" charset="0"/>
                        <a:ea typeface="Calibri" panose="020F0502020204030204" pitchFamily="34" charset="0"/>
                        <a:cs typeface="Arial" panose="020B0604020202020204" pitchFamily="34" charset="0"/>
                      </a:endParaRPr>
                    </a:p>
                  </a:txBody>
                  <a:tcPr marL="44451" marR="4445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CM" sz="2800">
                          <a:effectLst/>
                          <a:latin typeface="Arial" panose="020B0604020202020204" pitchFamily="34" charset="0"/>
                          <a:ea typeface="Times New Roman" panose="02020603050405020304" pitchFamily="18" charset="0"/>
                          <a:cs typeface="Arial" panose="020B0604020202020204" pitchFamily="34" charset="0"/>
                        </a:rPr>
                        <a:t>9(14.75)</a:t>
                      </a:r>
                      <a:endParaRPr lang="fr-FR" sz="2800">
                        <a:effectLst/>
                        <a:latin typeface="Arial" panose="020B0604020202020204" pitchFamily="34" charset="0"/>
                        <a:ea typeface="Calibri" panose="020F0502020204030204" pitchFamily="34" charset="0"/>
                        <a:cs typeface="Arial" panose="020B0604020202020204" pitchFamily="34" charset="0"/>
                      </a:endParaRPr>
                    </a:p>
                  </a:txBody>
                  <a:tcPr marL="44451" marR="44451"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CM" sz="2800" dirty="0">
                          <a:effectLst/>
                          <a:latin typeface="Arial" panose="020B0604020202020204" pitchFamily="34" charset="0"/>
                          <a:ea typeface="Times New Roman" panose="02020603050405020304" pitchFamily="18" charset="0"/>
                          <a:cs typeface="Arial" panose="020B0604020202020204" pitchFamily="34" charset="0"/>
                        </a:rPr>
                        <a:t>14 (15,73)</a:t>
                      </a:r>
                      <a:endParaRPr lang="fr-FR" sz="2800" dirty="0">
                        <a:effectLst/>
                        <a:latin typeface="Arial" panose="020B0604020202020204" pitchFamily="34" charset="0"/>
                        <a:ea typeface="Calibri" panose="020F0502020204030204" pitchFamily="34" charset="0"/>
                        <a:cs typeface="Arial" panose="020B0604020202020204" pitchFamily="34" charset="0"/>
                      </a:endParaRPr>
                    </a:p>
                  </a:txBody>
                  <a:tcPr marL="44451" marR="44451"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6" name="Rectangle 5">
            <a:extLst>
              <a:ext uri="{FF2B5EF4-FFF2-40B4-BE49-F238E27FC236}">
                <a16:creationId xmlns:a16="http://schemas.microsoft.com/office/drawing/2014/main" xmlns="" id="{D51F702A-AA5E-4FFE-BD35-DC339A02AC48}"/>
              </a:ext>
            </a:extLst>
          </p:cNvPr>
          <p:cNvSpPr/>
          <p:nvPr/>
        </p:nvSpPr>
        <p:spPr>
          <a:xfrm>
            <a:off x="838200" y="6080817"/>
            <a:ext cx="3494227" cy="523220"/>
          </a:xfrm>
          <a:prstGeom prst="rect">
            <a:avLst/>
          </a:prstGeom>
        </p:spPr>
        <p:txBody>
          <a:bodyPr wrap="square">
            <a:spAutoFit/>
          </a:bodyPr>
          <a:lstStyle/>
          <a:p>
            <a:r>
              <a:rPr lang="fr-FR" sz="1400" i="1" baseline="30000" dirty="0">
                <a:latin typeface="Times New Roman" panose="02020603050405020304" pitchFamily="18" charset="0"/>
                <a:ea typeface="Calibri" panose="020F0502020204030204" pitchFamily="34" charset="0"/>
              </a:rPr>
              <a:t>1 </a:t>
            </a:r>
            <a:r>
              <a:rPr lang="fr-FR" sz="1400" i="1" dirty="0">
                <a:latin typeface="Times New Roman" panose="02020603050405020304" pitchFamily="18" charset="0"/>
                <a:ea typeface="Calibri" panose="020F0502020204030204" pitchFamily="34" charset="0"/>
              </a:rPr>
              <a:t>: </a:t>
            </a:r>
            <a:r>
              <a:rPr lang="fr-FR" sz="1400" b="1" dirty="0">
                <a:latin typeface="Times New Roman" panose="02020603050405020304" pitchFamily="18" charset="0"/>
                <a:ea typeface="Calibri" panose="020F0502020204030204" pitchFamily="34" charset="0"/>
              </a:rPr>
              <a:t>Mahe</a:t>
            </a:r>
            <a:r>
              <a:rPr lang="fr-FR" sz="1400" b="1" dirty="0"/>
              <a:t>  et al, </a:t>
            </a:r>
            <a:r>
              <a:rPr lang="fr-FR" sz="1400" b="1" dirty="0" err="1"/>
              <a:t>france</a:t>
            </a:r>
            <a:r>
              <a:rPr lang="fr-FR" sz="1400" b="1" dirty="0"/>
              <a:t>, 2014</a:t>
            </a:r>
            <a:endParaRPr lang="fr-FR" sz="1400" b="1" dirty="0">
              <a:latin typeface="Times New Roman" panose="02020603050405020304" pitchFamily="18" charset="0"/>
              <a:ea typeface="Calibri" panose="020F0502020204030204" pitchFamily="34" charset="0"/>
            </a:endParaRPr>
          </a:p>
          <a:p>
            <a:r>
              <a:rPr lang="fr-FR" sz="1400" b="1" baseline="30000" dirty="0">
                <a:latin typeface="Times New Roman" panose="02020603050405020304" pitchFamily="18" charset="0"/>
                <a:ea typeface="Calibri" panose="020F0502020204030204" pitchFamily="34" charset="0"/>
              </a:rPr>
              <a:t>2 </a:t>
            </a:r>
            <a:r>
              <a:rPr lang="fr-FR" sz="1400" b="1" dirty="0">
                <a:latin typeface="Times New Roman" panose="02020603050405020304" pitchFamily="18" charset="0"/>
                <a:ea typeface="Calibri" panose="020F0502020204030204" pitchFamily="34" charset="0"/>
              </a:rPr>
              <a:t>: Sacko et al, mali, 2015</a:t>
            </a:r>
          </a:p>
        </p:txBody>
      </p:sp>
      <p:sp>
        <p:nvSpPr>
          <p:cNvPr id="2" name="Espace réservé du numéro de diapositive 1">
            <a:extLst>
              <a:ext uri="{FF2B5EF4-FFF2-40B4-BE49-F238E27FC236}">
                <a16:creationId xmlns:a16="http://schemas.microsoft.com/office/drawing/2014/main" xmlns="" id="{7FCC91A5-9517-4441-AAE8-FDA2DD9463B7}"/>
              </a:ext>
            </a:extLst>
          </p:cNvPr>
          <p:cNvSpPr>
            <a:spLocks noGrp="1"/>
          </p:cNvSpPr>
          <p:nvPr>
            <p:ph type="sldNum" sz="quarter" idx="12"/>
          </p:nvPr>
        </p:nvSpPr>
        <p:spPr/>
        <p:txBody>
          <a:bodyPr/>
          <a:lstStyle/>
          <a:p>
            <a:fld id="{C726E3DA-E81E-41E7-88E5-E924F532AD58}" type="slidenum">
              <a:rPr lang="fr-FR" sz="2000"/>
              <a:t>13</a:t>
            </a:fld>
            <a:endParaRPr lang="fr-FR" sz="2000" dirty="0"/>
          </a:p>
        </p:txBody>
      </p:sp>
      <p:sp>
        <p:nvSpPr>
          <p:cNvPr id="7" name="Rectangle 6"/>
          <p:cNvSpPr/>
          <p:nvPr/>
        </p:nvSpPr>
        <p:spPr>
          <a:xfrm>
            <a:off x="581891" y="4502727"/>
            <a:ext cx="10626436" cy="94210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96335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fr-FR" b="1" dirty="0">
                <a:latin typeface="Arial" panose="020B0604020202020204" pitchFamily="34" charset="0"/>
                <a:cs typeface="Arial" panose="020B0604020202020204" pitchFamily="34" charset="0"/>
              </a:rPr>
              <a:t>Tableau III : </a:t>
            </a:r>
            <a:r>
              <a:rPr lang="fr-FR" dirty="0">
                <a:latin typeface="Arial" panose="020B0604020202020204" pitchFamily="34" charset="0"/>
                <a:cs typeface="Arial" panose="020B0604020202020204" pitchFamily="34" charset="0"/>
              </a:rPr>
              <a:t>Répartition des patients en fonction du sexe.</a:t>
            </a:r>
            <a:endParaRPr lang="fr-FR" b="1" dirty="0">
              <a:latin typeface="Arial" panose="020B0604020202020204" pitchFamily="34" charset="0"/>
              <a:cs typeface="Arial" panose="020B0604020202020204" pitchFamily="34" charset="0"/>
            </a:endParaRPr>
          </a:p>
          <a:p>
            <a:endParaRPr lang="fr-FR" dirty="0">
              <a:latin typeface="Arial" panose="020B0604020202020204" pitchFamily="34" charset="0"/>
              <a:cs typeface="Arial" panose="020B0604020202020204" pitchFamily="34" charset="0"/>
            </a:endParaRPr>
          </a:p>
          <a:p>
            <a:pPr marL="0" indent="0">
              <a:buNone/>
            </a:pPr>
            <a:endParaRPr lang="fr-FR" dirty="0">
              <a:latin typeface="Times New Roman" panose="02020603050405020304" pitchFamily="18" charset="0"/>
              <a:cs typeface="Times New Roman" panose="02020603050405020304" pitchFamily="18" charset="0"/>
            </a:endParaRPr>
          </a:p>
        </p:txBody>
      </p:sp>
      <p:sp>
        <p:nvSpPr>
          <p:cNvPr id="6" name="Titre 1">
            <a:extLst>
              <a:ext uri="{FF2B5EF4-FFF2-40B4-BE49-F238E27FC236}">
                <a16:creationId xmlns:a16="http://schemas.microsoft.com/office/drawing/2014/main" xmlns="" id="{0ABF6E63-7080-41C8-8523-C42ADD8D1814}"/>
              </a:ext>
            </a:extLst>
          </p:cNvPr>
          <p:cNvSpPr>
            <a:spLocks noGrp="1"/>
          </p:cNvSpPr>
          <p:nvPr>
            <p:ph type="title"/>
          </p:nvPr>
        </p:nvSpPr>
        <p:spPr>
          <a:xfrm>
            <a:off x="838200" y="365126"/>
            <a:ext cx="10515600" cy="889935"/>
          </a:xfrm>
          <a:ln w="28575">
            <a:solidFill>
              <a:srgbClr val="C00000"/>
            </a:solidFill>
          </a:ln>
        </p:spPr>
        <p:txBody>
          <a:bodyPr>
            <a:noAutofit/>
          </a:bodyPr>
          <a:lstStyle/>
          <a:p>
            <a:pPr algn="ctr"/>
            <a:r>
              <a:rPr lang="fr-FR" sz="4000" b="1" dirty="0" smtClean="0">
                <a:solidFill>
                  <a:srgbClr val="0070C0"/>
                </a:solidFill>
                <a:latin typeface="Arial" panose="020B0604020202020204" pitchFamily="34" charset="0"/>
                <a:cs typeface="Arial" panose="020B0604020202020204" pitchFamily="34" charset="0"/>
              </a:rPr>
              <a:t>Résultats et discussion (3/7)</a:t>
            </a:r>
            <a:endParaRPr lang="fr-FR" sz="4000" b="1" dirty="0">
              <a:solidFill>
                <a:srgbClr val="0070C0"/>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xmlns="" id="{479F86E1-7591-413A-86A7-CC6C09358BA1}"/>
              </a:ext>
            </a:extLst>
          </p:cNvPr>
          <p:cNvSpPr/>
          <p:nvPr/>
        </p:nvSpPr>
        <p:spPr>
          <a:xfrm>
            <a:off x="838200" y="6354655"/>
            <a:ext cx="3494227" cy="307777"/>
          </a:xfrm>
          <a:prstGeom prst="rect">
            <a:avLst/>
          </a:prstGeom>
        </p:spPr>
        <p:txBody>
          <a:bodyPr wrap="square">
            <a:spAutoFit/>
          </a:bodyPr>
          <a:lstStyle/>
          <a:p>
            <a:r>
              <a:rPr lang="fr-FR" sz="1400" i="1" baseline="30000" dirty="0">
                <a:latin typeface="Times New Roman" panose="02020603050405020304" pitchFamily="18" charset="0"/>
                <a:ea typeface="Calibri" panose="020F0502020204030204" pitchFamily="34" charset="0"/>
              </a:rPr>
              <a:t>1 </a:t>
            </a:r>
            <a:r>
              <a:rPr lang="fr-FR" sz="1400" b="1" dirty="0">
                <a:latin typeface="Times New Roman" panose="02020603050405020304" pitchFamily="18" charset="0"/>
                <a:ea typeface="Calibri" panose="020F0502020204030204" pitchFamily="34" charset="0"/>
              </a:rPr>
              <a:t>: </a:t>
            </a:r>
            <a:r>
              <a:rPr lang="fr-FR" sz="1400" b="1" dirty="0" err="1">
                <a:latin typeface="Times New Roman" panose="02020603050405020304" pitchFamily="18" charset="0"/>
                <a:ea typeface="Calibri" panose="020F0502020204030204" pitchFamily="34" charset="0"/>
              </a:rPr>
              <a:t>Boombhi</a:t>
            </a:r>
            <a:r>
              <a:rPr lang="fr-FR" sz="1400" b="1" dirty="0"/>
              <a:t>  et al, </a:t>
            </a:r>
            <a:r>
              <a:rPr lang="fr-FR" sz="1400" b="1" dirty="0" err="1"/>
              <a:t>cameroun</a:t>
            </a:r>
            <a:r>
              <a:rPr lang="fr-FR" sz="1400" b="1" dirty="0"/>
              <a:t>, 2019</a:t>
            </a:r>
            <a:endParaRPr lang="fr-FR" sz="1400" b="1" dirty="0">
              <a:latin typeface="Times New Roman" panose="02020603050405020304" pitchFamily="18" charset="0"/>
              <a:ea typeface="Calibri" panose="020F0502020204030204" pitchFamily="34" charset="0"/>
            </a:endParaRPr>
          </a:p>
        </p:txBody>
      </p:sp>
      <p:sp>
        <p:nvSpPr>
          <p:cNvPr id="2" name="Espace réservé du numéro de diapositive 1">
            <a:extLst>
              <a:ext uri="{FF2B5EF4-FFF2-40B4-BE49-F238E27FC236}">
                <a16:creationId xmlns:a16="http://schemas.microsoft.com/office/drawing/2014/main" xmlns="" id="{C0F47DD2-CCB9-4296-B9A0-345DBFE60A3D}"/>
              </a:ext>
            </a:extLst>
          </p:cNvPr>
          <p:cNvSpPr>
            <a:spLocks noGrp="1"/>
          </p:cNvSpPr>
          <p:nvPr>
            <p:ph type="sldNum" sz="quarter" idx="12"/>
          </p:nvPr>
        </p:nvSpPr>
        <p:spPr/>
        <p:txBody>
          <a:bodyPr/>
          <a:lstStyle/>
          <a:p>
            <a:fld id="{C726E3DA-E81E-41E7-88E5-E924F532AD58}" type="slidenum">
              <a:rPr lang="fr-FR" sz="2000"/>
              <a:t>14</a:t>
            </a:fld>
            <a:endParaRPr lang="fr-FR" sz="2000" dirty="0"/>
          </a:p>
        </p:txBody>
      </p:sp>
      <p:graphicFrame>
        <p:nvGraphicFramePr>
          <p:cNvPr id="8" name="Tableau 7"/>
          <p:cNvGraphicFramePr>
            <a:graphicFrameLocks noGrp="1"/>
          </p:cNvGraphicFramePr>
          <p:nvPr>
            <p:extLst>
              <p:ext uri="{D42A27DB-BD31-4B8C-83A1-F6EECF244321}">
                <p14:modId xmlns:p14="http://schemas.microsoft.com/office/powerpoint/2010/main" val="1802389503"/>
              </p:ext>
            </p:extLst>
          </p:nvPr>
        </p:nvGraphicFramePr>
        <p:xfrm>
          <a:off x="838200" y="2882349"/>
          <a:ext cx="10515600" cy="2246245"/>
        </p:xfrm>
        <a:graphic>
          <a:graphicData uri="http://schemas.openxmlformats.org/drawingml/2006/table">
            <a:tbl>
              <a:tblPr firstRow="1" firstCol="1" bandRow="1"/>
              <a:tblGrid>
                <a:gridCol w="2410176">
                  <a:extLst>
                    <a:ext uri="{9D8B030D-6E8A-4147-A177-3AD203B41FA5}">
                      <a16:colId xmlns:a16="http://schemas.microsoft.com/office/drawing/2014/main" xmlns="" val="686709998"/>
                    </a:ext>
                  </a:extLst>
                </a:gridCol>
                <a:gridCol w="2790840">
                  <a:extLst>
                    <a:ext uri="{9D8B030D-6E8A-4147-A177-3AD203B41FA5}">
                      <a16:colId xmlns:a16="http://schemas.microsoft.com/office/drawing/2014/main" xmlns="" val="2996044584"/>
                    </a:ext>
                  </a:extLst>
                </a:gridCol>
                <a:gridCol w="2790840">
                  <a:extLst>
                    <a:ext uri="{9D8B030D-6E8A-4147-A177-3AD203B41FA5}">
                      <a16:colId xmlns:a16="http://schemas.microsoft.com/office/drawing/2014/main" xmlns="" val="3130995670"/>
                    </a:ext>
                  </a:extLst>
                </a:gridCol>
                <a:gridCol w="2523744">
                  <a:extLst>
                    <a:ext uri="{9D8B030D-6E8A-4147-A177-3AD203B41FA5}">
                      <a16:colId xmlns:a16="http://schemas.microsoft.com/office/drawing/2014/main" xmlns="" val="733445235"/>
                    </a:ext>
                  </a:extLst>
                </a:gridCol>
              </a:tblGrid>
              <a:tr h="717795">
                <a:tc>
                  <a:txBody>
                    <a:bodyPr/>
                    <a:lstStyle/>
                    <a:p>
                      <a:pPr>
                        <a:lnSpc>
                          <a:spcPct val="107000"/>
                        </a:lnSpc>
                        <a:spcAft>
                          <a:spcPts val="0"/>
                        </a:spcAft>
                      </a:pPr>
                      <a:r>
                        <a:rPr lang="fr-FR" sz="2800" b="1" dirty="0">
                          <a:effectLst/>
                          <a:latin typeface="Arial" panose="020B0604020202020204" pitchFamily="34" charset="0"/>
                          <a:ea typeface="Calibri" panose="020F0502020204030204" pitchFamily="34" charset="0"/>
                          <a:cs typeface="Arial" panose="020B0604020202020204" pitchFamily="34" charset="0"/>
                        </a:rPr>
                        <a:t>Sexe</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800" b="1" dirty="0">
                          <a:effectLst/>
                          <a:latin typeface="Arial" panose="020B0604020202020204" pitchFamily="34" charset="0"/>
                          <a:ea typeface="Calibri" panose="020F0502020204030204" pitchFamily="34" charset="0"/>
                          <a:cs typeface="Arial" panose="020B0604020202020204" pitchFamily="34" charset="0"/>
                        </a:rPr>
                        <a:t>AOD n(%)</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800" b="1">
                          <a:effectLst/>
                          <a:latin typeface="Arial" panose="020B0604020202020204" pitchFamily="34" charset="0"/>
                          <a:ea typeface="Calibri" panose="020F0502020204030204" pitchFamily="34" charset="0"/>
                          <a:cs typeface="Arial" panose="020B0604020202020204" pitchFamily="34" charset="0"/>
                        </a:rPr>
                        <a:t>AVK n(%)</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800" b="1">
                          <a:effectLst/>
                          <a:latin typeface="Arial" panose="020B0604020202020204" pitchFamily="34" charset="0"/>
                          <a:ea typeface="Calibri" panose="020F0502020204030204" pitchFamily="34" charset="0"/>
                          <a:cs typeface="Arial" panose="020B0604020202020204" pitchFamily="34" charset="0"/>
                        </a:rPr>
                        <a:t>Total n(%)</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57028524"/>
                  </a:ext>
                </a:extLst>
              </a:tr>
              <a:tr h="717795">
                <a:tc>
                  <a:txBody>
                    <a:bodyPr/>
                    <a:lstStyle/>
                    <a:p>
                      <a:pPr>
                        <a:lnSpc>
                          <a:spcPct val="107000"/>
                        </a:lnSpc>
                        <a:spcAft>
                          <a:spcPts val="0"/>
                        </a:spcAft>
                      </a:pPr>
                      <a:r>
                        <a:rPr lang="fr-FR" sz="2800" b="0" dirty="0">
                          <a:effectLst/>
                          <a:latin typeface="Arial" panose="020B0604020202020204" pitchFamily="34" charset="0"/>
                          <a:ea typeface="Calibri" panose="020F0502020204030204" pitchFamily="34" charset="0"/>
                          <a:cs typeface="Arial" panose="020B0604020202020204" pitchFamily="34" charset="0"/>
                        </a:rPr>
                        <a:t>Masculin</a:t>
                      </a:r>
                      <a:endParaRPr lang="en-US" sz="2800" b="0" dirty="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2800" dirty="0">
                          <a:effectLst/>
                          <a:latin typeface="Arial" panose="020B0604020202020204" pitchFamily="34" charset="0"/>
                          <a:ea typeface="Calibri" panose="020F0502020204030204" pitchFamily="34" charset="0"/>
                          <a:cs typeface="Arial" panose="020B0604020202020204" pitchFamily="34" charset="0"/>
                        </a:rPr>
                        <a:t>11(39,29)</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2800">
                          <a:effectLst/>
                          <a:latin typeface="Arial" panose="020B0604020202020204" pitchFamily="34" charset="0"/>
                          <a:ea typeface="Calibri" panose="020F0502020204030204" pitchFamily="34" charset="0"/>
                          <a:cs typeface="Arial" panose="020B0604020202020204" pitchFamily="34" charset="0"/>
                        </a:rPr>
                        <a:t>29(47,54)</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2800">
                          <a:effectLst/>
                          <a:latin typeface="Arial" panose="020B0604020202020204" pitchFamily="34" charset="0"/>
                          <a:ea typeface="Calibri" panose="020F0502020204030204" pitchFamily="34" charset="0"/>
                          <a:cs typeface="Arial" panose="020B0604020202020204" pitchFamily="34" charset="0"/>
                        </a:rPr>
                        <a:t>40(44,94)</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99942286"/>
                  </a:ext>
                </a:extLst>
              </a:tr>
              <a:tr h="810655">
                <a:tc>
                  <a:txBody>
                    <a:bodyPr/>
                    <a:lstStyle/>
                    <a:p>
                      <a:pPr>
                        <a:lnSpc>
                          <a:spcPct val="107000"/>
                        </a:lnSpc>
                        <a:spcAft>
                          <a:spcPts val="0"/>
                        </a:spcAft>
                      </a:pPr>
                      <a:r>
                        <a:rPr lang="fr-FR" sz="2800" b="0" dirty="0">
                          <a:effectLst/>
                          <a:latin typeface="Arial" panose="020B0604020202020204" pitchFamily="34" charset="0"/>
                          <a:ea typeface="Calibri" panose="020F0502020204030204" pitchFamily="34" charset="0"/>
                          <a:cs typeface="Arial" panose="020B0604020202020204" pitchFamily="34" charset="0"/>
                        </a:rPr>
                        <a:t>Féminin</a:t>
                      </a:r>
                      <a:endParaRPr lang="en-US" sz="2800" b="0" dirty="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800" dirty="0">
                          <a:effectLst/>
                          <a:latin typeface="Arial" panose="020B0604020202020204" pitchFamily="34" charset="0"/>
                          <a:ea typeface="Calibri" panose="020F0502020204030204" pitchFamily="34" charset="0"/>
                          <a:cs typeface="Arial" panose="020B0604020202020204" pitchFamily="34" charset="0"/>
                        </a:rPr>
                        <a:t>17(60,71)</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800" dirty="0">
                          <a:effectLst/>
                          <a:latin typeface="Arial" panose="020B0604020202020204" pitchFamily="34" charset="0"/>
                          <a:ea typeface="Calibri" panose="020F0502020204030204" pitchFamily="34" charset="0"/>
                          <a:cs typeface="Arial" panose="020B0604020202020204" pitchFamily="34" charset="0"/>
                        </a:rPr>
                        <a:t>32(52,46)</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49 (51,06)</a:t>
                      </a:r>
                    </a:p>
                  </a:txBody>
                  <a:tcPr marL="44451" marR="44451"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86817576"/>
                  </a:ext>
                </a:extLst>
              </a:tr>
            </a:tbl>
          </a:graphicData>
        </a:graphic>
      </p:graphicFrame>
      <p:sp>
        <p:nvSpPr>
          <p:cNvPr id="9" name="Ellipse 8"/>
          <p:cNvSpPr/>
          <p:nvPr/>
        </p:nvSpPr>
        <p:spPr>
          <a:xfrm>
            <a:off x="9185563" y="4308764"/>
            <a:ext cx="1967345" cy="845127"/>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8410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828112"/>
          </a:xfrm>
        </p:spPr>
        <p:txBody>
          <a:bodyPr/>
          <a:lstStyle/>
          <a:p>
            <a:endParaRPr lang="fr-FR" dirty="0"/>
          </a:p>
          <a:p>
            <a:pPr marL="0" indent="0">
              <a:buNone/>
            </a:pPr>
            <a:endParaRPr lang="fr-FR" dirty="0"/>
          </a:p>
        </p:txBody>
      </p:sp>
      <p:sp>
        <p:nvSpPr>
          <p:cNvPr id="5" name="Titre 1">
            <a:extLst>
              <a:ext uri="{FF2B5EF4-FFF2-40B4-BE49-F238E27FC236}">
                <a16:creationId xmlns="" xmlns:a16="http://schemas.microsoft.com/office/drawing/2014/main" id="{7B20DC5F-404A-4EBC-9811-38285464B4DD}"/>
              </a:ext>
            </a:extLst>
          </p:cNvPr>
          <p:cNvSpPr>
            <a:spLocks noGrp="1"/>
          </p:cNvSpPr>
          <p:nvPr>
            <p:ph type="title"/>
          </p:nvPr>
        </p:nvSpPr>
        <p:spPr>
          <a:xfrm>
            <a:off x="838200" y="365127"/>
            <a:ext cx="10515600" cy="997008"/>
          </a:xfrm>
          <a:ln w="28575">
            <a:solidFill>
              <a:srgbClr val="C00000"/>
            </a:solidFill>
          </a:ln>
        </p:spPr>
        <p:txBody>
          <a:bodyPr>
            <a:normAutofit/>
          </a:bodyPr>
          <a:lstStyle/>
          <a:p>
            <a:pPr algn="ctr"/>
            <a:r>
              <a:rPr lang="fr-FR" sz="4000" b="1" dirty="0" smtClean="0">
                <a:solidFill>
                  <a:srgbClr val="0070C0"/>
                </a:solidFill>
                <a:latin typeface="Arial" panose="020B0604020202020204" pitchFamily="34" charset="0"/>
                <a:cs typeface="Arial" panose="020B0604020202020204" pitchFamily="34" charset="0"/>
              </a:rPr>
              <a:t>Résultats et discussion (4/7)</a:t>
            </a:r>
            <a:endParaRPr lang="fr-FR" sz="4000" b="1" dirty="0">
              <a:solidFill>
                <a:srgbClr val="0070C0"/>
              </a:solidFill>
              <a:latin typeface="Arial" panose="020B0604020202020204" pitchFamily="34" charset="0"/>
              <a:cs typeface="Arial" panose="020B0604020202020204" pitchFamily="34" charset="0"/>
            </a:endParaRPr>
          </a:p>
        </p:txBody>
      </p:sp>
      <p:sp>
        <p:nvSpPr>
          <p:cNvPr id="6" name="ZoneTexte 5">
            <a:extLst>
              <a:ext uri="{FF2B5EF4-FFF2-40B4-BE49-F238E27FC236}">
                <a16:creationId xmlns="" xmlns:a16="http://schemas.microsoft.com/office/drawing/2014/main" id="{1115612F-F206-492E-8868-64E5A5C8DBC3}"/>
              </a:ext>
            </a:extLst>
          </p:cNvPr>
          <p:cNvSpPr txBox="1"/>
          <p:nvPr/>
        </p:nvSpPr>
        <p:spPr>
          <a:xfrm>
            <a:off x="838200" y="2192075"/>
            <a:ext cx="10515600" cy="461665"/>
          </a:xfrm>
          <a:prstGeom prst="rect">
            <a:avLst/>
          </a:prstGeom>
          <a:noFill/>
        </p:spPr>
        <p:txBody>
          <a:bodyPr wrap="square" rtlCol="0">
            <a:spAutoFit/>
          </a:bodyPr>
          <a:lstStyle/>
          <a:p>
            <a:r>
              <a:rPr lang="fr-FR" sz="2400" b="1" dirty="0">
                <a:latin typeface="Arial" panose="020B0604020202020204" pitchFamily="34" charset="0"/>
                <a:cs typeface="Arial" panose="020B0604020202020204" pitchFamily="34" charset="0"/>
              </a:rPr>
              <a:t>Tableau VI </a:t>
            </a:r>
            <a:r>
              <a:rPr lang="fr-FR" sz="2400" dirty="0">
                <a:latin typeface="Arial" panose="020B0604020202020204" pitchFamily="34" charset="0"/>
                <a:cs typeface="Arial" panose="020B0604020202020204" pitchFamily="34" charset="0"/>
              </a:rPr>
              <a:t>: Répartition des patients en fonction de l’indication.</a:t>
            </a:r>
            <a:endParaRPr lang="fr-FR" sz="24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 xmlns:a16="http://schemas.microsoft.com/office/drawing/2014/main" id="{EF11F583-B7F9-4316-B171-7BB86504351E}"/>
              </a:ext>
            </a:extLst>
          </p:cNvPr>
          <p:cNvSpPr/>
          <p:nvPr/>
        </p:nvSpPr>
        <p:spPr>
          <a:xfrm>
            <a:off x="1298017" y="6015449"/>
            <a:ext cx="3494227" cy="954107"/>
          </a:xfrm>
          <a:prstGeom prst="rect">
            <a:avLst/>
          </a:prstGeom>
        </p:spPr>
        <p:txBody>
          <a:bodyPr wrap="square">
            <a:spAutoFit/>
          </a:bodyPr>
          <a:lstStyle/>
          <a:p>
            <a:r>
              <a:rPr lang="fr-FR" sz="1400" b="1" dirty="0">
                <a:ea typeface="Calibri" panose="020F0502020204030204" pitchFamily="34" charset="0"/>
              </a:rPr>
              <a:t>1: Boubakar  </a:t>
            </a:r>
            <a:r>
              <a:rPr lang="fr-FR" sz="1400" b="1" dirty="0"/>
              <a:t> et al, mali, 2015</a:t>
            </a:r>
          </a:p>
          <a:p>
            <a:r>
              <a:rPr lang="fr-FR" sz="1400" b="1" dirty="0">
                <a:ea typeface="Calibri" panose="020F0502020204030204" pitchFamily="34" charset="0"/>
              </a:rPr>
              <a:t>2 : Mahe et al France 2014</a:t>
            </a:r>
          </a:p>
          <a:p>
            <a:r>
              <a:rPr lang="fr-FR" sz="1400" b="1" dirty="0">
                <a:ea typeface="Calibri" panose="020F0502020204030204" pitchFamily="34" charset="0"/>
              </a:rPr>
              <a:t>3: </a:t>
            </a:r>
            <a:r>
              <a:rPr lang="fr-FR" sz="1400" b="1" dirty="0" err="1">
                <a:ea typeface="Calibri" panose="020F0502020204030204" pitchFamily="34" charset="0"/>
              </a:rPr>
              <a:t>Boombhi</a:t>
            </a:r>
            <a:r>
              <a:rPr lang="fr-FR" sz="1400" b="1" dirty="0">
                <a:ea typeface="Calibri" panose="020F0502020204030204" pitchFamily="34" charset="0"/>
              </a:rPr>
              <a:t> et al </a:t>
            </a:r>
            <a:r>
              <a:rPr lang="fr-FR" sz="1400" b="1" dirty="0" err="1">
                <a:ea typeface="Calibri" panose="020F0502020204030204" pitchFamily="34" charset="0"/>
              </a:rPr>
              <a:t>cameroun</a:t>
            </a:r>
            <a:r>
              <a:rPr lang="fr-FR" sz="1400" b="1" dirty="0">
                <a:ea typeface="Calibri" panose="020F0502020204030204" pitchFamily="34" charset="0"/>
              </a:rPr>
              <a:t> 2019</a:t>
            </a:r>
          </a:p>
          <a:p>
            <a:endParaRPr lang="fr-FR" sz="1400" i="1" dirty="0">
              <a:ea typeface="Calibri" panose="020F0502020204030204" pitchFamily="34" charset="0"/>
            </a:endParaRPr>
          </a:p>
        </p:txBody>
      </p:sp>
      <p:sp>
        <p:nvSpPr>
          <p:cNvPr id="2" name="Espace réservé du numéro de diapositive 1">
            <a:extLst>
              <a:ext uri="{FF2B5EF4-FFF2-40B4-BE49-F238E27FC236}">
                <a16:creationId xmlns="" xmlns:a16="http://schemas.microsoft.com/office/drawing/2014/main" id="{CD7F17A9-C9F9-49E2-9BDA-6AC798C4E7A6}"/>
              </a:ext>
            </a:extLst>
          </p:cNvPr>
          <p:cNvSpPr>
            <a:spLocks noGrp="1"/>
          </p:cNvSpPr>
          <p:nvPr>
            <p:ph type="sldNum" sz="quarter" idx="12"/>
          </p:nvPr>
        </p:nvSpPr>
        <p:spPr/>
        <p:txBody>
          <a:bodyPr/>
          <a:lstStyle/>
          <a:p>
            <a:fld id="{C726E3DA-E81E-41E7-88E5-E924F532AD58}" type="slidenum">
              <a:rPr lang="fr-FR" sz="2000"/>
              <a:t>15</a:t>
            </a:fld>
            <a:endParaRPr lang="fr-FR" sz="2000" dirty="0"/>
          </a:p>
        </p:txBody>
      </p:sp>
      <p:graphicFrame>
        <p:nvGraphicFramePr>
          <p:cNvPr id="9" name="Tableau 8"/>
          <p:cNvGraphicFramePr>
            <a:graphicFrameLocks noGrp="1"/>
          </p:cNvGraphicFramePr>
          <p:nvPr>
            <p:extLst>
              <p:ext uri="{D42A27DB-BD31-4B8C-83A1-F6EECF244321}">
                <p14:modId xmlns:p14="http://schemas.microsoft.com/office/powerpoint/2010/main" val="3357644433"/>
              </p:ext>
            </p:extLst>
          </p:nvPr>
        </p:nvGraphicFramePr>
        <p:xfrm>
          <a:off x="838200" y="2833123"/>
          <a:ext cx="10515602" cy="2832186"/>
        </p:xfrm>
        <a:graphic>
          <a:graphicData uri="http://schemas.openxmlformats.org/drawingml/2006/table">
            <a:tbl>
              <a:tblPr firstRow="1" firstCol="1" bandRow="1"/>
              <a:tblGrid>
                <a:gridCol w="3911803">
                  <a:extLst>
                    <a:ext uri="{9D8B030D-6E8A-4147-A177-3AD203B41FA5}">
                      <a16:colId xmlns="" xmlns:a16="http://schemas.microsoft.com/office/drawing/2014/main" val="392339610"/>
                    </a:ext>
                  </a:extLst>
                </a:gridCol>
                <a:gridCol w="2147287">
                  <a:extLst>
                    <a:ext uri="{9D8B030D-6E8A-4147-A177-3AD203B41FA5}">
                      <a16:colId xmlns="" xmlns:a16="http://schemas.microsoft.com/office/drawing/2014/main" val="2674344851"/>
                    </a:ext>
                  </a:extLst>
                </a:gridCol>
                <a:gridCol w="2349185">
                  <a:extLst>
                    <a:ext uri="{9D8B030D-6E8A-4147-A177-3AD203B41FA5}">
                      <a16:colId xmlns="" xmlns:a16="http://schemas.microsoft.com/office/drawing/2014/main" val="3054965035"/>
                    </a:ext>
                  </a:extLst>
                </a:gridCol>
                <a:gridCol w="2107327">
                  <a:extLst>
                    <a:ext uri="{9D8B030D-6E8A-4147-A177-3AD203B41FA5}">
                      <a16:colId xmlns="" xmlns:a16="http://schemas.microsoft.com/office/drawing/2014/main" val="1706516998"/>
                    </a:ext>
                  </a:extLst>
                </a:gridCol>
              </a:tblGrid>
              <a:tr h="472031">
                <a:tc>
                  <a:txBody>
                    <a:bodyPr/>
                    <a:lstStyle/>
                    <a:p>
                      <a:pPr algn="ctr">
                        <a:lnSpc>
                          <a:spcPct val="107000"/>
                        </a:lnSpc>
                        <a:spcAft>
                          <a:spcPts val="0"/>
                        </a:spcAft>
                      </a:pPr>
                      <a:r>
                        <a:rPr lang="fr-FR" sz="2400" b="1" dirty="0">
                          <a:effectLst/>
                          <a:latin typeface="Arial" panose="020B0604020202020204" pitchFamily="34" charset="0"/>
                          <a:ea typeface="Calibri" panose="020F0502020204030204" pitchFamily="34" charset="0"/>
                          <a:cs typeface="Arial" panose="020B0604020202020204" pitchFamily="34" charset="0"/>
                        </a:rPr>
                        <a:t>Score de CHA2DS2-VASc</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b="1">
                          <a:effectLst/>
                          <a:latin typeface="Arial" panose="020B0604020202020204" pitchFamily="34" charset="0"/>
                          <a:ea typeface="Calibri" panose="020F0502020204030204" pitchFamily="34" charset="0"/>
                          <a:cs typeface="Arial" panose="020B0604020202020204" pitchFamily="34" charset="0"/>
                        </a:rPr>
                        <a:t>AOD n(%)</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b="1">
                          <a:effectLst/>
                          <a:latin typeface="Arial" panose="020B0604020202020204" pitchFamily="34" charset="0"/>
                          <a:ea typeface="Calibri" panose="020F0502020204030204" pitchFamily="34" charset="0"/>
                          <a:cs typeface="Arial" panose="020B0604020202020204" pitchFamily="34" charset="0"/>
                        </a:rPr>
                        <a:t>AVK n(%)</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b="1">
                          <a:effectLst/>
                          <a:latin typeface="Arial" panose="020B0604020202020204" pitchFamily="34" charset="0"/>
                          <a:ea typeface="Calibri" panose="020F0502020204030204" pitchFamily="34" charset="0"/>
                          <a:cs typeface="Arial" panose="020B0604020202020204" pitchFamily="34" charset="0"/>
                        </a:rPr>
                        <a:t>Total n(%)</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745489655"/>
                  </a:ext>
                </a:extLst>
              </a:tr>
              <a:tr h="472031">
                <a:tc>
                  <a:txBody>
                    <a:bodyPr/>
                    <a:lstStyle/>
                    <a:p>
                      <a:pPr algn="ctr">
                        <a:lnSpc>
                          <a:spcPct val="107000"/>
                        </a:lnSpc>
                        <a:spcAft>
                          <a:spcPts val="0"/>
                        </a:spcAft>
                      </a:pPr>
                      <a:r>
                        <a:rPr lang="fr-FR" sz="2400" b="0" dirty="0">
                          <a:effectLst/>
                          <a:latin typeface="Arial" panose="020B0604020202020204" pitchFamily="34" charset="0"/>
                          <a:ea typeface="Calibri" panose="020F0502020204030204" pitchFamily="34" charset="0"/>
                          <a:cs typeface="Arial" panose="020B0604020202020204" pitchFamily="34" charset="0"/>
                        </a:rPr>
                        <a:t>2</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CM" sz="2400">
                          <a:effectLst/>
                          <a:latin typeface="Arial" panose="020B0604020202020204" pitchFamily="34" charset="0"/>
                          <a:ea typeface="Calibri" panose="020F0502020204030204" pitchFamily="34" charset="0"/>
                          <a:cs typeface="Arial" panose="020B0604020202020204" pitchFamily="34" charset="0"/>
                        </a:rPr>
                        <a:t>5(17,83)</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CM" sz="2400">
                          <a:effectLst/>
                          <a:latin typeface="Arial" panose="020B0604020202020204" pitchFamily="34" charset="0"/>
                          <a:ea typeface="Calibri" panose="020F0502020204030204" pitchFamily="34" charset="0"/>
                          <a:cs typeface="Arial" panose="020B0604020202020204" pitchFamily="34" charset="0"/>
                        </a:rPr>
                        <a:t>13(21,31)</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CM" sz="2400" dirty="0">
                          <a:effectLst/>
                          <a:latin typeface="Arial" panose="020B0604020202020204" pitchFamily="34" charset="0"/>
                          <a:ea typeface="Calibri" panose="020F0502020204030204" pitchFamily="34" charset="0"/>
                          <a:cs typeface="Arial" panose="020B0604020202020204" pitchFamily="34" charset="0"/>
                        </a:rPr>
                        <a:t>18(20,22)</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2353852315"/>
                  </a:ext>
                </a:extLst>
              </a:tr>
              <a:tr h="472031">
                <a:tc>
                  <a:txBody>
                    <a:bodyPr/>
                    <a:lstStyle/>
                    <a:p>
                      <a:pPr algn="ctr">
                        <a:lnSpc>
                          <a:spcPct val="107000"/>
                        </a:lnSpc>
                        <a:spcAft>
                          <a:spcPts val="0"/>
                        </a:spcAft>
                      </a:pPr>
                      <a:r>
                        <a:rPr lang="fr-FR" sz="2400" b="0" dirty="0">
                          <a:effectLst/>
                          <a:latin typeface="Arial" panose="020B0604020202020204" pitchFamily="34" charset="0"/>
                          <a:ea typeface="Calibri" panose="020F0502020204030204" pitchFamily="34" charset="0"/>
                          <a:cs typeface="Arial" panose="020B0604020202020204" pitchFamily="34" charset="0"/>
                        </a:rPr>
                        <a:t>3</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ctr">
                        <a:lnSpc>
                          <a:spcPct val="107000"/>
                        </a:lnSpc>
                        <a:spcAft>
                          <a:spcPts val="0"/>
                        </a:spcAft>
                      </a:pPr>
                      <a:r>
                        <a:rPr lang="fr-CM" sz="2400">
                          <a:effectLst/>
                          <a:latin typeface="Arial" panose="020B0604020202020204" pitchFamily="34" charset="0"/>
                          <a:ea typeface="Calibri" panose="020F0502020204030204" pitchFamily="34" charset="0"/>
                          <a:cs typeface="Arial" panose="020B0604020202020204" pitchFamily="34" charset="0"/>
                        </a:rPr>
                        <a:t>12(42,85)</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ctr">
                        <a:lnSpc>
                          <a:spcPct val="107000"/>
                        </a:lnSpc>
                        <a:spcAft>
                          <a:spcPts val="0"/>
                        </a:spcAft>
                      </a:pPr>
                      <a:r>
                        <a:rPr lang="fr-CM" sz="2400">
                          <a:effectLst/>
                          <a:latin typeface="Arial" panose="020B0604020202020204" pitchFamily="34" charset="0"/>
                          <a:ea typeface="Calibri" panose="020F0502020204030204" pitchFamily="34" charset="0"/>
                          <a:cs typeface="Arial" panose="020B0604020202020204" pitchFamily="34" charset="0"/>
                        </a:rPr>
                        <a:t>23(38,33)</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ctr">
                        <a:lnSpc>
                          <a:spcPct val="107000"/>
                        </a:lnSpc>
                        <a:spcAft>
                          <a:spcPts val="0"/>
                        </a:spcAft>
                      </a:pPr>
                      <a:r>
                        <a:rPr lang="en-US" sz="2400" dirty="0">
                          <a:effectLst/>
                          <a:latin typeface="Arial" panose="020B0604020202020204" pitchFamily="34" charset="0"/>
                          <a:ea typeface="Calibri" panose="020F0502020204030204" pitchFamily="34" charset="0"/>
                          <a:cs typeface="Arial" panose="020B0604020202020204" pitchFamily="34" charset="0"/>
                        </a:rPr>
                        <a:t>35(39,32)</a:t>
                      </a:r>
                    </a:p>
                  </a:txBody>
                  <a:tcPr marL="9525" marR="9525" marT="9525" marB="0" anchor="ctr">
                    <a:lnL>
                      <a:noFill/>
                    </a:lnL>
                    <a:lnR>
                      <a:noFill/>
                    </a:lnR>
                    <a:lnT>
                      <a:noFill/>
                    </a:lnT>
                    <a:lnB>
                      <a:noFill/>
                    </a:lnB>
                  </a:tcPr>
                </a:tc>
                <a:extLst>
                  <a:ext uri="{0D108BD9-81ED-4DB2-BD59-A6C34878D82A}">
                    <a16:rowId xmlns="" xmlns:a16="http://schemas.microsoft.com/office/drawing/2014/main" val="1012858999"/>
                  </a:ext>
                </a:extLst>
              </a:tr>
              <a:tr h="472031">
                <a:tc>
                  <a:txBody>
                    <a:bodyPr/>
                    <a:lstStyle/>
                    <a:p>
                      <a:pPr algn="ctr">
                        <a:lnSpc>
                          <a:spcPct val="107000"/>
                        </a:lnSpc>
                        <a:spcAft>
                          <a:spcPts val="0"/>
                        </a:spcAft>
                      </a:pPr>
                      <a:r>
                        <a:rPr lang="fr-FR" sz="2400" b="0" dirty="0">
                          <a:effectLst/>
                          <a:latin typeface="Arial" panose="020B0604020202020204" pitchFamily="34" charset="0"/>
                          <a:ea typeface="Calibri" panose="020F0502020204030204" pitchFamily="34" charset="0"/>
                          <a:cs typeface="Arial" panose="020B0604020202020204" pitchFamily="34" charset="0"/>
                        </a:rPr>
                        <a:t>4</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ctr">
                        <a:lnSpc>
                          <a:spcPct val="107000"/>
                        </a:lnSpc>
                        <a:spcAft>
                          <a:spcPts val="0"/>
                        </a:spcAft>
                      </a:pPr>
                      <a:r>
                        <a:rPr lang="fr-CM" sz="2400">
                          <a:effectLst/>
                          <a:latin typeface="Arial" panose="020B0604020202020204" pitchFamily="34" charset="0"/>
                          <a:ea typeface="Calibri" panose="020F0502020204030204" pitchFamily="34" charset="0"/>
                          <a:cs typeface="Arial" panose="020B0604020202020204" pitchFamily="34" charset="0"/>
                        </a:rPr>
                        <a:t>7(25)</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ctr">
                        <a:lnSpc>
                          <a:spcPct val="107000"/>
                        </a:lnSpc>
                        <a:spcAft>
                          <a:spcPts val="0"/>
                        </a:spcAft>
                      </a:pPr>
                      <a:r>
                        <a:rPr lang="fr-CM" sz="2400">
                          <a:effectLst/>
                          <a:latin typeface="Arial" panose="020B0604020202020204" pitchFamily="34" charset="0"/>
                          <a:ea typeface="Calibri" panose="020F0502020204030204" pitchFamily="34" charset="0"/>
                          <a:cs typeface="Arial" panose="020B0604020202020204" pitchFamily="34" charset="0"/>
                        </a:rPr>
                        <a:t>17(27,86)</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ctr">
                        <a:lnSpc>
                          <a:spcPct val="107000"/>
                        </a:lnSpc>
                        <a:spcAft>
                          <a:spcPts val="0"/>
                        </a:spcAft>
                      </a:pPr>
                      <a:r>
                        <a:rPr lang="fr-CM" sz="2400">
                          <a:effectLst/>
                          <a:latin typeface="Arial" panose="020B0604020202020204" pitchFamily="34" charset="0"/>
                          <a:ea typeface="Calibri" panose="020F0502020204030204" pitchFamily="34" charset="0"/>
                          <a:cs typeface="Arial" panose="020B0604020202020204" pitchFamily="34" charset="0"/>
                        </a:rPr>
                        <a:t>24(26,96)</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 xmlns:a16="http://schemas.microsoft.com/office/drawing/2014/main" val="3005974706"/>
                  </a:ext>
                </a:extLst>
              </a:tr>
              <a:tr h="472031">
                <a:tc>
                  <a:txBody>
                    <a:bodyPr/>
                    <a:lstStyle/>
                    <a:p>
                      <a:pPr algn="ctr">
                        <a:lnSpc>
                          <a:spcPct val="107000"/>
                        </a:lnSpc>
                        <a:spcAft>
                          <a:spcPts val="0"/>
                        </a:spcAft>
                      </a:pPr>
                      <a:r>
                        <a:rPr lang="fr-FR" sz="2400" b="0">
                          <a:effectLst/>
                          <a:latin typeface="Arial" panose="020B0604020202020204" pitchFamily="34" charset="0"/>
                          <a:ea typeface="Calibri" panose="020F0502020204030204" pitchFamily="34" charset="0"/>
                          <a:cs typeface="Arial" panose="020B0604020202020204" pitchFamily="34" charset="0"/>
                        </a:rPr>
                        <a:t>5</a:t>
                      </a:r>
                      <a:endParaRPr lang="en-US" sz="2400" b="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ctr">
                        <a:lnSpc>
                          <a:spcPct val="107000"/>
                        </a:lnSpc>
                        <a:spcAft>
                          <a:spcPts val="0"/>
                        </a:spcAft>
                      </a:pPr>
                      <a:r>
                        <a:rPr lang="fr-CM" sz="2400" dirty="0">
                          <a:effectLst/>
                          <a:latin typeface="Arial" panose="020B0604020202020204" pitchFamily="34" charset="0"/>
                          <a:ea typeface="Calibri" panose="020F0502020204030204" pitchFamily="34" charset="0"/>
                          <a:cs typeface="Arial" panose="020B0604020202020204" pitchFamily="34" charset="0"/>
                        </a:rPr>
                        <a:t>2(7,14)</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ctr">
                        <a:lnSpc>
                          <a:spcPct val="107000"/>
                        </a:lnSpc>
                        <a:spcAft>
                          <a:spcPts val="0"/>
                        </a:spcAft>
                      </a:pPr>
                      <a:r>
                        <a:rPr lang="fr-CM" sz="2400">
                          <a:effectLst/>
                          <a:latin typeface="Arial" panose="020B0604020202020204" pitchFamily="34" charset="0"/>
                          <a:ea typeface="Calibri" panose="020F0502020204030204" pitchFamily="34" charset="0"/>
                          <a:cs typeface="Arial" panose="020B0604020202020204" pitchFamily="34" charset="0"/>
                        </a:rPr>
                        <a:t>4(6,55)</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a:noFill/>
                    </a:lnL>
                    <a:lnR>
                      <a:noFill/>
                    </a:lnR>
                    <a:lnT>
                      <a:noFill/>
                    </a:lnT>
                    <a:lnB>
                      <a:noFill/>
                    </a:lnB>
                  </a:tcPr>
                </a:tc>
                <a:tc>
                  <a:txBody>
                    <a:bodyPr/>
                    <a:lstStyle/>
                    <a:p>
                      <a:pPr algn="ctr">
                        <a:lnSpc>
                          <a:spcPct val="107000"/>
                        </a:lnSpc>
                        <a:spcAft>
                          <a:spcPts val="0"/>
                        </a:spcAft>
                      </a:pPr>
                      <a:r>
                        <a:rPr lang="fr-CM" sz="2400">
                          <a:effectLst/>
                          <a:latin typeface="Arial" panose="020B0604020202020204" pitchFamily="34" charset="0"/>
                          <a:ea typeface="Calibri" panose="020F0502020204030204" pitchFamily="34" charset="0"/>
                          <a:cs typeface="Arial" panose="020B0604020202020204" pitchFamily="34" charset="0"/>
                        </a:rPr>
                        <a:t>6(6,74)</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a:noFill/>
                    </a:lnL>
                    <a:lnR>
                      <a:noFill/>
                    </a:lnR>
                    <a:lnT>
                      <a:noFill/>
                    </a:lnT>
                    <a:lnB>
                      <a:noFill/>
                    </a:lnB>
                  </a:tcPr>
                </a:tc>
                <a:extLst>
                  <a:ext uri="{0D108BD9-81ED-4DB2-BD59-A6C34878D82A}">
                    <a16:rowId xmlns="" xmlns:a16="http://schemas.microsoft.com/office/drawing/2014/main" val="4178038494"/>
                  </a:ext>
                </a:extLst>
              </a:tr>
              <a:tr h="472031">
                <a:tc>
                  <a:txBody>
                    <a:bodyPr/>
                    <a:lstStyle/>
                    <a:p>
                      <a:pPr algn="ctr">
                        <a:lnSpc>
                          <a:spcPct val="107000"/>
                        </a:lnSpc>
                        <a:spcAft>
                          <a:spcPts val="0"/>
                        </a:spcAft>
                      </a:pPr>
                      <a:r>
                        <a:rPr lang="fr-FR" sz="2400" b="0" dirty="0">
                          <a:effectLst/>
                          <a:latin typeface="Arial" panose="020B0604020202020204" pitchFamily="34" charset="0"/>
                          <a:ea typeface="Calibri" panose="020F0502020204030204" pitchFamily="34" charset="0"/>
                          <a:cs typeface="Arial" panose="020B0604020202020204" pitchFamily="34" charset="0"/>
                        </a:rPr>
                        <a:t>6</a:t>
                      </a:r>
                      <a:endParaRPr lang="en-US" sz="2400" b="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CM" sz="2400" dirty="0">
                          <a:effectLst/>
                          <a:latin typeface="Arial" panose="020B0604020202020204" pitchFamily="34" charset="0"/>
                          <a:ea typeface="Calibri" panose="020F0502020204030204" pitchFamily="34" charset="0"/>
                          <a:cs typeface="Arial" panose="020B0604020202020204" pitchFamily="34" charset="0"/>
                        </a:rPr>
                        <a:t>2(7,14)</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CM" sz="2400" dirty="0">
                          <a:effectLst/>
                          <a:latin typeface="Arial" panose="020B0604020202020204" pitchFamily="34" charset="0"/>
                          <a:ea typeface="Calibri" panose="020F0502020204030204" pitchFamily="34" charset="0"/>
                          <a:cs typeface="Arial" panose="020B0604020202020204" pitchFamily="34" charset="0"/>
                        </a:rPr>
                        <a:t>4(6,55)</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CM" sz="2400" dirty="0">
                          <a:effectLst/>
                          <a:latin typeface="Arial" panose="020B0604020202020204" pitchFamily="34" charset="0"/>
                          <a:ea typeface="Calibri" panose="020F0502020204030204" pitchFamily="34" charset="0"/>
                          <a:cs typeface="Arial" panose="020B0604020202020204" pitchFamily="34" charset="0"/>
                        </a:rPr>
                        <a:t>6(6,74)</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2518393374"/>
                  </a:ext>
                </a:extLst>
              </a:tr>
            </a:tbl>
          </a:graphicData>
        </a:graphic>
      </p:graphicFrame>
      <p:sp>
        <p:nvSpPr>
          <p:cNvPr id="10" name="Ellipse 9"/>
          <p:cNvSpPr/>
          <p:nvPr/>
        </p:nvSpPr>
        <p:spPr>
          <a:xfrm>
            <a:off x="9448801" y="3756991"/>
            <a:ext cx="1595719" cy="528139"/>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ZoneTexte 11"/>
          <p:cNvSpPr txBox="1"/>
          <p:nvPr/>
        </p:nvSpPr>
        <p:spPr>
          <a:xfrm>
            <a:off x="6387552" y="5896662"/>
            <a:ext cx="4525617" cy="830997"/>
          </a:xfrm>
          <a:prstGeom prst="rect">
            <a:avLst/>
          </a:prstGeom>
          <a:noFill/>
          <a:ln w="19050">
            <a:solidFill>
              <a:srgbClr val="C00000"/>
            </a:solidFill>
          </a:ln>
        </p:spPr>
        <p:txBody>
          <a:bodyPr wrap="square" rtlCol="0">
            <a:spAutoFit/>
          </a:bodyPr>
          <a:lstStyle/>
          <a:p>
            <a:r>
              <a:rPr lang="fr-CM" sz="2400" b="1" dirty="0">
                <a:latin typeface="Arial" panose="020B0604020202020204" pitchFamily="34" charset="0"/>
                <a:cs typeface="Arial" panose="020B0604020202020204" pitchFamily="34" charset="0"/>
              </a:rPr>
              <a:t>Score moyen de CHA2DS2-VASc </a:t>
            </a:r>
            <a:r>
              <a:rPr lang="fr-CA" sz="2400" b="1" dirty="0">
                <a:latin typeface="Arial" panose="020B0604020202020204" pitchFamily="34" charset="0"/>
                <a:cs typeface="Arial" panose="020B0604020202020204" pitchFamily="34" charset="0"/>
              </a:rPr>
              <a:t> : 3,40 </a:t>
            </a:r>
            <a:endParaRPr lang="en-US" sz="2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24305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fr-FR" dirty="0"/>
          </a:p>
          <a:p>
            <a:pPr marL="0" indent="0">
              <a:buNone/>
            </a:pPr>
            <a:endParaRPr lang="fr-FR" dirty="0"/>
          </a:p>
        </p:txBody>
      </p:sp>
      <p:sp>
        <p:nvSpPr>
          <p:cNvPr id="5" name="Titre 1">
            <a:extLst>
              <a:ext uri="{FF2B5EF4-FFF2-40B4-BE49-F238E27FC236}">
                <a16:creationId xmlns="" xmlns:a16="http://schemas.microsoft.com/office/drawing/2014/main" id="{E36C181B-4FB4-4251-A520-8956D35DCC54}"/>
              </a:ext>
            </a:extLst>
          </p:cNvPr>
          <p:cNvSpPr>
            <a:spLocks noGrp="1"/>
          </p:cNvSpPr>
          <p:nvPr>
            <p:ph type="title"/>
          </p:nvPr>
        </p:nvSpPr>
        <p:spPr>
          <a:xfrm>
            <a:off x="838200" y="365126"/>
            <a:ext cx="10515600" cy="927727"/>
          </a:xfrm>
          <a:ln w="28575">
            <a:solidFill>
              <a:srgbClr val="C00000"/>
            </a:solidFill>
          </a:ln>
        </p:spPr>
        <p:txBody>
          <a:bodyPr>
            <a:normAutofit/>
          </a:bodyPr>
          <a:lstStyle/>
          <a:p>
            <a:pPr algn="ctr"/>
            <a:r>
              <a:rPr lang="fr-FR" sz="4000" b="1" dirty="0" smtClean="0">
                <a:solidFill>
                  <a:srgbClr val="0070C0"/>
                </a:solidFill>
                <a:latin typeface="Arial" panose="020B0604020202020204" pitchFamily="34" charset="0"/>
                <a:cs typeface="Arial" panose="020B0604020202020204" pitchFamily="34" charset="0"/>
              </a:rPr>
              <a:t>Résultats et discussion (5/7)</a:t>
            </a:r>
            <a:endParaRPr lang="fr-FR" sz="4000" b="1" dirty="0">
              <a:solidFill>
                <a:srgbClr val="0070C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 xmlns:a16="http://schemas.microsoft.com/office/drawing/2014/main" id="{A64D6905-695F-4FB3-A918-970D06D85EE2}"/>
              </a:ext>
            </a:extLst>
          </p:cNvPr>
          <p:cNvSpPr/>
          <p:nvPr/>
        </p:nvSpPr>
        <p:spPr>
          <a:xfrm>
            <a:off x="838202" y="1886586"/>
            <a:ext cx="9316589" cy="461665"/>
          </a:xfrm>
          <a:prstGeom prst="rect">
            <a:avLst/>
          </a:prstGeom>
        </p:spPr>
        <p:txBody>
          <a:bodyPr wrap="none">
            <a:spAutoFit/>
          </a:bodyPr>
          <a:lstStyle/>
          <a:p>
            <a:r>
              <a:rPr lang="fr-FR" sz="2400" b="1" dirty="0">
                <a:latin typeface="Arial" panose="020B0604020202020204" pitchFamily="34" charset="0"/>
                <a:cs typeface="Arial" panose="020B0604020202020204" pitchFamily="34" charset="0"/>
              </a:rPr>
              <a:t>Tableau VII</a:t>
            </a:r>
            <a:r>
              <a:rPr lang="fr-FR" sz="2400" dirty="0">
                <a:latin typeface="Arial" panose="020B0604020202020204" pitchFamily="34" charset="0"/>
                <a:cs typeface="Arial" panose="020B0604020202020204" pitchFamily="34" charset="0"/>
              </a:rPr>
              <a:t>: Répartition des patients en fonction des complications.</a:t>
            </a:r>
            <a:endParaRPr lang="fr-FR" sz="24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 xmlns:a16="http://schemas.microsoft.com/office/drawing/2014/main" id="{833EE49F-ACE2-48D9-A37D-C3AF9B94D865}"/>
              </a:ext>
            </a:extLst>
          </p:cNvPr>
          <p:cNvSpPr/>
          <p:nvPr/>
        </p:nvSpPr>
        <p:spPr>
          <a:xfrm>
            <a:off x="838200" y="6237924"/>
            <a:ext cx="3494227" cy="400110"/>
          </a:xfrm>
          <a:prstGeom prst="rect">
            <a:avLst/>
          </a:prstGeom>
        </p:spPr>
        <p:txBody>
          <a:bodyPr wrap="square">
            <a:spAutoFit/>
          </a:bodyPr>
          <a:lstStyle/>
          <a:p>
            <a:r>
              <a:rPr lang="fr-FR" sz="2000" i="1" baseline="30000" dirty="0">
                <a:ea typeface="Calibri" panose="020F0502020204030204" pitchFamily="34" charset="0"/>
              </a:rPr>
              <a:t>1 </a:t>
            </a:r>
            <a:r>
              <a:rPr lang="fr-FR" sz="2000" i="1" dirty="0">
                <a:ea typeface="Calibri" panose="020F0502020204030204" pitchFamily="34" charset="0"/>
              </a:rPr>
              <a:t>: </a:t>
            </a:r>
            <a:r>
              <a:rPr lang="fr-FR" sz="2000" b="1" dirty="0">
                <a:ea typeface="Calibri" panose="020F0502020204030204" pitchFamily="34" charset="0"/>
              </a:rPr>
              <a:t>Boubakar  </a:t>
            </a:r>
            <a:r>
              <a:rPr lang="fr-FR" sz="2000" b="1" dirty="0"/>
              <a:t>  et al, mali, 2015</a:t>
            </a:r>
          </a:p>
        </p:txBody>
      </p:sp>
      <p:sp>
        <p:nvSpPr>
          <p:cNvPr id="4" name="Espace réservé du numéro de diapositive 3">
            <a:extLst>
              <a:ext uri="{FF2B5EF4-FFF2-40B4-BE49-F238E27FC236}">
                <a16:creationId xmlns="" xmlns:a16="http://schemas.microsoft.com/office/drawing/2014/main" id="{61D36ABC-C3B0-40C6-83CA-23EFB3269C36}"/>
              </a:ext>
            </a:extLst>
          </p:cNvPr>
          <p:cNvSpPr>
            <a:spLocks noGrp="1"/>
          </p:cNvSpPr>
          <p:nvPr>
            <p:ph type="sldNum" sz="quarter" idx="12"/>
          </p:nvPr>
        </p:nvSpPr>
        <p:spPr/>
        <p:txBody>
          <a:bodyPr/>
          <a:lstStyle/>
          <a:p>
            <a:fld id="{C726E3DA-E81E-41E7-88E5-E924F532AD58}" type="slidenum">
              <a:rPr lang="fr-FR" sz="2000"/>
              <a:t>16</a:t>
            </a:fld>
            <a:endParaRPr lang="fr-FR" sz="2000" dirty="0"/>
          </a:p>
        </p:txBody>
      </p:sp>
      <p:graphicFrame>
        <p:nvGraphicFramePr>
          <p:cNvPr id="10" name="Tableau 9"/>
          <p:cNvGraphicFramePr>
            <a:graphicFrameLocks noGrp="1"/>
          </p:cNvGraphicFramePr>
          <p:nvPr>
            <p:extLst>
              <p:ext uri="{D42A27DB-BD31-4B8C-83A1-F6EECF244321}">
                <p14:modId xmlns:p14="http://schemas.microsoft.com/office/powerpoint/2010/main" val="3277759739"/>
              </p:ext>
            </p:extLst>
          </p:nvPr>
        </p:nvGraphicFramePr>
        <p:xfrm>
          <a:off x="526474" y="2687784"/>
          <a:ext cx="10827328" cy="3172689"/>
        </p:xfrm>
        <a:graphic>
          <a:graphicData uri="http://schemas.openxmlformats.org/drawingml/2006/table">
            <a:tbl>
              <a:tblPr/>
              <a:tblGrid>
                <a:gridCol w="5322715">
                  <a:extLst>
                    <a:ext uri="{9D8B030D-6E8A-4147-A177-3AD203B41FA5}">
                      <a16:colId xmlns="" xmlns:a16="http://schemas.microsoft.com/office/drawing/2014/main" val="4232867222"/>
                    </a:ext>
                  </a:extLst>
                </a:gridCol>
                <a:gridCol w="2078847">
                  <a:extLst>
                    <a:ext uri="{9D8B030D-6E8A-4147-A177-3AD203B41FA5}">
                      <a16:colId xmlns="" xmlns:a16="http://schemas.microsoft.com/office/drawing/2014/main" val="3707440102"/>
                    </a:ext>
                  </a:extLst>
                </a:gridCol>
                <a:gridCol w="1738868">
                  <a:extLst>
                    <a:ext uri="{9D8B030D-6E8A-4147-A177-3AD203B41FA5}">
                      <a16:colId xmlns="" xmlns:a16="http://schemas.microsoft.com/office/drawing/2014/main" val="2526974180"/>
                    </a:ext>
                  </a:extLst>
                </a:gridCol>
                <a:gridCol w="1686898">
                  <a:extLst>
                    <a:ext uri="{9D8B030D-6E8A-4147-A177-3AD203B41FA5}">
                      <a16:colId xmlns="" xmlns:a16="http://schemas.microsoft.com/office/drawing/2014/main" val="857804788"/>
                    </a:ext>
                  </a:extLst>
                </a:gridCol>
              </a:tblGrid>
              <a:tr h="1162150">
                <a:tc>
                  <a:txBody>
                    <a:bodyPr/>
                    <a:lstStyle/>
                    <a:p>
                      <a:pPr>
                        <a:lnSpc>
                          <a:spcPct val="107000"/>
                        </a:lnSpc>
                        <a:spcAft>
                          <a:spcPts val="0"/>
                        </a:spcAft>
                      </a:pPr>
                      <a:r>
                        <a:rPr lang="fr-FR" sz="2800" b="1" dirty="0">
                          <a:effectLst/>
                          <a:latin typeface="Arial" panose="020B0604020202020204" pitchFamily="34" charset="0"/>
                          <a:ea typeface="Calibri" panose="020F0502020204030204" pitchFamily="34" charset="0"/>
                          <a:cs typeface="Arial" panose="020B0604020202020204" pitchFamily="34" charset="0"/>
                        </a:rPr>
                        <a:t>Complications</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800" b="1">
                          <a:effectLst/>
                          <a:latin typeface="Arial" panose="020B0604020202020204" pitchFamily="34" charset="0"/>
                          <a:ea typeface="Calibri" panose="020F0502020204030204" pitchFamily="34" charset="0"/>
                          <a:cs typeface="Arial" panose="020B0604020202020204" pitchFamily="34" charset="0"/>
                        </a:rPr>
                        <a:t>AOD n(%)</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800" b="1">
                          <a:effectLst/>
                          <a:latin typeface="Arial" panose="020B0604020202020204" pitchFamily="34" charset="0"/>
                          <a:ea typeface="Calibri" panose="020F0502020204030204" pitchFamily="34" charset="0"/>
                          <a:cs typeface="Arial" panose="020B0604020202020204" pitchFamily="34" charset="0"/>
                        </a:rPr>
                        <a:t>AVK n(%)</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800" b="1">
                          <a:effectLst/>
                          <a:latin typeface="Arial" panose="020B0604020202020204" pitchFamily="34" charset="0"/>
                          <a:ea typeface="Calibri" panose="020F0502020204030204" pitchFamily="34" charset="0"/>
                          <a:cs typeface="Arial" panose="020B0604020202020204" pitchFamily="34" charset="0"/>
                        </a:rPr>
                        <a:t>Total n(%)</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363693114"/>
                  </a:ext>
                </a:extLst>
              </a:tr>
              <a:tr h="848389">
                <a:tc>
                  <a:txBody>
                    <a:bodyPr/>
                    <a:lstStyle/>
                    <a:p>
                      <a:pPr>
                        <a:lnSpc>
                          <a:spcPct val="107000"/>
                        </a:lnSpc>
                        <a:spcAft>
                          <a:spcPts val="0"/>
                        </a:spcAft>
                      </a:pPr>
                      <a:r>
                        <a:rPr lang="fr-CM" sz="2800" b="0" dirty="0" smtClean="0">
                          <a:effectLst/>
                          <a:latin typeface="Arial" panose="020B0604020202020204" pitchFamily="34" charset="0"/>
                          <a:ea typeface="Calibri" panose="020F0502020204030204" pitchFamily="34" charset="0"/>
                          <a:cs typeface="Arial" panose="020B0604020202020204" pitchFamily="34" charset="0"/>
                        </a:rPr>
                        <a:t>Embolies</a:t>
                      </a:r>
                      <a:r>
                        <a:rPr lang="fr-CM" sz="2800" b="0" baseline="0" dirty="0" smtClean="0">
                          <a:effectLst/>
                          <a:latin typeface="Arial" panose="020B0604020202020204" pitchFamily="34" charset="0"/>
                          <a:ea typeface="Calibri" panose="020F0502020204030204" pitchFamily="34" charset="0"/>
                          <a:cs typeface="Arial" panose="020B0604020202020204" pitchFamily="34" charset="0"/>
                        </a:rPr>
                        <a:t> systémiques</a:t>
                      </a:r>
                      <a:r>
                        <a:rPr lang="fr-CM" sz="2800" b="0" dirty="0" smtClean="0">
                          <a:effectLst/>
                          <a:latin typeface="Arial" panose="020B0604020202020204" pitchFamily="34" charset="0"/>
                          <a:ea typeface="Calibri" panose="020F0502020204030204" pitchFamily="34" charset="0"/>
                          <a:cs typeface="Arial" panose="020B0604020202020204" pitchFamily="34" charset="0"/>
                        </a:rPr>
                        <a:t> </a:t>
                      </a:r>
                      <a:endParaRPr lang="en-US" sz="2800" b="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CM" sz="2800">
                          <a:effectLst/>
                          <a:latin typeface="Arial" panose="020B0604020202020204" pitchFamily="34" charset="0"/>
                          <a:ea typeface="Calibri" panose="020F0502020204030204" pitchFamily="34" charset="0"/>
                          <a:cs typeface="Arial" panose="020B0604020202020204" pitchFamily="34" charset="0"/>
                        </a:rPr>
                        <a:t>00(00,00)</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CM" sz="2800">
                          <a:effectLst/>
                          <a:latin typeface="Arial" panose="020B0604020202020204" pitchFamily="34" charset="0"/>
                          <a:ea typeface="Calibri" panose="020F0502020204030204" pitchFamily="34" charset="0"/>
                          <a:cs typeface="Arial" panose="020B0604020202020204" pitchFamily="34" charset="0"/>
                        </a:rPr>
                        <a:t>03(4,91)</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CM" sz="2800">
                          <a:effectLst/>
                          <a:latin typeface="Arial" panose="020B0604020202020204" pitchFamily="34" charset="0"/>
                          <a:ea typeface="Calibri" panose="020F0502020204030204" pitchFamily="34" charset="0"/>
                          <a:cs typeface="Arial" panose="020B0604020202020204" pitchFamily="34" charset="0"/>
                        </a:rPr>
                        <a:t>03(3,37)</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3553701017"/>
                  </a:ext>
                </a:extLst>
              </a:tr>
              <a:tr h="1162150">
                <a:tc>
                  <a:txBody>
                    <a:bodyPr/>
                    <a:lstStyle/>
                    <a:p>
                      <a:pPr>
                        <a:lnSpc>
                          <a:spcPct val="107000"/>
                        </a:lnSpc>
                        <a:spcAft>
                          <a:spcPts val="0"/>
                        </a:spcAft>
                      </a:pPr>
                      <a:r>
                        <a:rPr lang="fr-CM" sz="2800" b="0" dirty="0">
                          <a:effectLst/>
                          <a:latin typeface="Arial" panose="020B0604020202020204" pitchFamily="34" charset="0"/>
                          <a:ea typeface="Calibri" panose="020F0502020204030204" pitchFamily="34" charset="0"/>
                          <a:cs typeface="Arial" panose="020B0604020202020204" pitchFamily="34" charset="0"/>
                        </a:rPr>
                        <a:t>Accident vasculaire cérébral ischémique </a:t>
                      </a:r>
                      <a:endParaRPr lang="en-US" sz="2800" b="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CM" sz="2800" dirty="0">
                          <a:effectLst/>
                          <a:latin typeface="Arial" panose="020B0604020202020204" pitchFamily="34" charset="0"/>
                          <a:ea typeface="Calibri" panose="020F0502020204030204" pitchFamily="34" charset="0"/>
                          <a:cs typeface="Arial" panose="020B0604020202020204" pitchFamily="34" charset="0"/>
                        </a:rPr>
                        <a:t>03(10,71)</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CM" sz="2800" dirty="0">
                          <a:effectLst/>
                          <a:latin typeface="Arial" panose="020B0604020202020204" pitchFamily="34" charset="0"/>
                          <a:ea typeface="Calibri" panose="020F0502020204030204" pitchFamily="34" charset="0"/>
                          <a:cs typeface="Arial" panose="020B0604020202020204" pitchFamily="34" charset="0"/>
                        </a:rPr>
                        <a:t>13(21,31)</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16(17,97)</a:t>
                      </a:r>
                    </a:p>
                  </a:txBody>
                  <a:tcPr marL="9525" marR="9525"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19891749"/>
                  </a:ext>
                </a:extLst>
              </a:tr>
            </a:tbl>
          </a:graphicData>
        </a:graphic>
      </p:graphicFrame>
      <p:sp>
        <p:nvSpPr>
          <p:cNvPr id="11" name="Ellipse 10"/>
          <p:cNvSpPr/>
          <p:nvPr/>
        </p:nvSpPr>
        <p:spPr>
          <a:xfrm>
            <a:off x="9725891" y="4835236"/>
            <a:ext cx="1627909" cy="83127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27031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fr-FR" dirty="0"/>
          </a:p>
          <a:p>
            <a:pPr marL="0" indent="0">
              <a:buNone/>
            </a:pPr>
            <a:endParaRPr lang="fr-FR" dirty="0"/>
          </a:p>
        </p:txBody>
      </p:sp>
      <p:sp>
        <p:nvSpPr>
          <p:cNvPr id="5" name="Titre 1">
            <a:extLst>
              <a:ext uri="{FF2B5EF4-FFF2-40B4-BE49-F238E27FC236}">
                <a16:creationId xmlns="" xmlns:a16="http://schemas.microsoft.com/office/drawing/2014/main" id="{2C45BF48-DA9E-4CEA-BAB8-4E3B1E9D662F}"/>
              </a:ext>
            </a:extLst>
          </p:cNvPr>
          <p:cNvSpPr>
            <a:spLocks noGrp="1"/>
          </p:cNvSpPr>
          <p:nvPr>
            <p:ph type="title"/>
          </p:nvPr>
        </p:nvSpPr>
        <p:spPr>
          <a:xfrm>
            <a:off x="838200" y="365125"/>
            <a:ext cx="10515600" cy="941739"/>
          </a:xfrm>
          <a:ln w="28575">
            <a:solidFill>
              <a:srgbClr val="C00000"/>
            </a:solidFill>
          </a:ln>
        </p:spPr>
        <p:txBody>
          <a:bodyPr>
            <a:normAutofit/>
          </a:bodyPr>
          <a:lstStyle/>
          <a:p>
            <a:pPr algn="ctr"/>
            <a:r>
              <a:rPr lang="fr-FR" sz="4000" b="1" dirty="0" smtClean="0">
                <a:solidFill>
                  <a:srgbClr val="0070C0"/>
                </a:solidFill>
                <a:latin typeface="Arial" panose="020B0604020202020204" pitchFamily="34" charset="0"/>
                <a:cs typeface="Arial" panose="020B0604020202020204" pitchFamily="34" charset="0"/>
              </a:rPr>
              <a:t>Résultats et discussion (6/7)</a:t>
            </a:r>
            <a:endParaRPr lang="fr-FR" sz="4000" b="1" dirty="0">
              <a:solidFill>
                <a:srgbClr val="0070C0"/>
              </a:solidFill>
              <a:latin typeface="Arial" panose="020B0604020202020204" pitchFamily="34" charset="0"/>
              <a:cs typeface="Arial" panose="020B0604020202020204" pitchFamily="34" charset="0"/>
            </a:endParaRPr>
          </a:p>
        </p:txBody>
      </p:sp>
      <p:sp>
        <p:nvSpPr>
          <p:cNvPr id="6" name="ZoneTexte 5">
            <a:extLst>
              <a:ext uri="{FF2B5EF4-FFF2-40B4-BE49-F238E27FC236}">
                <a16:creationId xmlns="" xmlns:a16="http://schemas.microsoft.com/office/drawing/2014/main" id="{D252D428-7AD3-4E0F-9E1C-F99CCA97077D}"/>
              </a:ext>
            </a:extLst>
          </p:cNvPr>
          <p:cNvSpPr txBox="1"/>
          <p:nvPr/>
        </p:nvSpPr>
        <p:spPr>
          <a:xfrm>
            <a:off x="838200" y="1486255"/>
            <a:ext cx="10233991" cy="461665"/>
          </a:xfrm>
          <a:prstGeom prst="rect">
            <a:avLst/>
          </a:prstGeom>
          <a:noFill/>
        </p:spPr>
        <p:txBody>
          <a:bodyPr wrap="square" rtlCol="0">
            <a:spAutoFit/>
          </a:bodyPr>
          <a:lstStyle/>
          <a:p>
            <a:r>
              <a:rPr lang="fr-FR" sz="2400" b="1" dirty="0">
                <a:latin typeface="Arial" panose="020B0604020202020204" pitchFamily="34" charset="0"/>
                <a:cs typeface="Arial" panose="020B0604020202020204" pitchFamily="34" charset="0"/>
              </a:rPr>
              <a:t>Tableau IX</a:t>
            </a:r>
            <a:r>
              <a:rPr lang="fr-FR" sz="2400" dirty="0">
                <a:latin typeface="Arial" panose="020B0604020202020204" pitchFamily="34" charset="0"/>
                <a:cs typeface="Arial" panose="020B0604020202020204" pitchFamily="34" charset="0"/>
              </a:rPr>
              <a:t>: Répartition des patients en fonction du niveau d’observance.</a:t>
            </a:r>
            <a:endParaRPr lang="fr-FR" sz="24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 xmlns:a16="http://schemas.microsoft.com/office/drawing/2014/main" id="{A9C74A08-4CE8-4CF7-BD52-DC86E6397016}"/>
              </a:ext>
            </a:extLst>
          </p:cNvPr>
          <p:cNvSpPr/>
          <p:nvPr/>
        </p:nvSpPr>
        <p:spPr>
          <a:xfrm>
            <a:off x="476277" y="6420353"/>
            <a:ext cx="10595913" cy="369332"/>
          </a:xfrm>
          <a:prstGeom prst="rect">
            <a:avLst/>
          </a:prstGeom>
        </p:spPr>
        <p:txBody>
          <a:bodyPr wrap="square">
            <a:spAutoFit/>
          </a:bodyPr>
          <a:lstStyle/>
          <a:p>
            <a:r>
              <a:rPr lang="fr-FR" b="1" i="1" baseline="30000" dirty="0">
                <a:latin typeface="Times New Roman" panose="02020603050405020304" pitchFamily="18" charset="0"/>
                <a:ea typeface="Calibri" panose="020F0502020204030204" pitchFamily="34" charset="0"/>
              </a:rPr>
              <a:t> </a:t>
            </a:r>
            <a:r>
              <a:rPr lang="fr-FR" b="1" i="1" dirty="0">
                <a:latin typeface="Times New Roman" panose="02020603050405020304" pitchFamily="18" charset="0"/>
                <a:ea typeface="Calibri" panose="020F0502020204030204" pitchFamily="34" charset="0"/>
              </a:rPr>
              <a:t>: </a:t>
            </a:r>
            <a:r>
              <a:rPr lang="fr-FR" b="1" i="1" dirty="0" err="1"/>
              <a:t>Castellucci</a:t>
            </a:r>
            <a:r>
              <a:rPr lang="fr-FR" b="1" i="1" dirty="0"/>
              <a:t> et al  et </a:t>
            </a:r>
            <a:r>
              <a:rPr lang="fr-FR" b="1" i="1" dirty="0" err="1"/>
              <a:t>al,canada</a:t>
            </a:r>
            <a:r>
              <a:rPr lang="fr-FR" b="1" i="1" dirty="0"/>
              <a:t>, </a:t>
            </a:r>
            <a:r>
              <a:rPr lang="fr-FR" b="1" i="1" dirty="0" smtClean="0"/>
              <a:t>2015.              </a:t>
            </a:r>
            <a:r>
              <a:rPr lang="fr-FR" b="1" i="1" baseline="30000" dirty="0" smtClean="0">
                <a:latin typeface="Times New Roman" panose="02020603050405020304" pitchFamily="18" charset="0"/>
                <a:ea typeface="Calibri" panose="020F0502020204030204" pitchFamily="34" charset="0"/>
              </a:rPr>
              <a:t>2</a:t>
            </a:r>
            <a:r>
              <a:rPr lang="fr-FR" b="1" i="1" dirty="0" smtClean="0"/>
              <a:t>  </a:t>
            </a:r>
            <a:r>
              <a:rPr lang="fr-FR" b="1" i="1" dirty="0"/>
              <a:t>: </a:t>
            </a:r>
            <a:r>
              <a:rPr lang="fr-FR" b="1" i="1" dirty="0" err="1"/>
              <a:t>mahe</a:t>
            </a:r>
            <a:r>
              <a:rPr lang="fr-FR" b="1" i="1" dirty="0"/>
              <a:t> et al   France  </a:t>
            </a:r>
            <a:r>
              <a:rPr lang="fr-FR" b="1" i="1" dirty="0" smtClean="0"/>
              <a:t>2014.      </a:t>
            </a:r>
            <a:r>
              <a:rPr lang="fr-FR" b="1" i="1" baseline="30000" dirty="0" smtClean="0">
                <a:latin typeface="Times New Roman" panose="02020603050405020304" pitchFamily="18" charset="0"/>
                <a:ea typeface="Calibri" panose="020F0502020204030204" pitchFamily="34" charset="0"/>
              </a:rPr>
              <a:t>3 </a:t>
            </a:r>
            <a:r>
              <a:rPr lang="fr-FR" b="1" i="1" baseline="30000" dirty="0">
                <a:latin typeface="Times New Roman" panose="02020603050405020304" pitchFamily="18" charset="0"/>
                <a:ea typeface="Calibri" panose="020F0502020204030204" pitchFamily="34" charset="0"/>
              </a:rPr>
              <a:t>: </a:t>
            </a:r>
            <a:r>
              <a:rPr lang="fr-FR" b="1" i="1" dirty="0" smtClean="0"/>
              <a:t>Thibault </a:t>
            </a:r>
            <a:r>
              <a:rPr lang="fr-FR" b="1" i="1" dirty="0"/>
              <a:t>et al France 2015</a:t>
            </a:r>
          </a:p>
        </p:txBody>
      </p:sp>
      <p:sp>
        <p:nvSpPr>
          <p:cNvPr id="2" name="Espace réservé du numéro de diapositive 1">
            <a:extLst>
              <a:ext uri="{FF2B5EF4-FFF2-40B4-BE49-F238E27FC236}">
                <a16:creationId xmlns="" xmlns:a16="http://schemas.microsoft.com/office/drawing/2014/main" id="{4AA0F288-38CC-48BB-BD5F-41533677C2DC}"/>
              </a:ext>
            </a:extLst>
          </p:cNvPr>
          <p:cNvSpPr>
            <a:spLocks noGrp="1"/>
          </p:cNvSpPr>
          <p:nvPr>
            <p:ph type="sldNum" sz="quarter" idx="12"/>
          </p:nvPr>
        </p:nvSpPr>
        <p:spPr/>
        <p:txBody>
          <a:bodyPr/>
          <a:lstStyle/>
          <a:p>
            <a:fld id="{C726E3DA-E81E-41E7-88E5-E924F532AD58}" type="slidenum">
              <a:rPr lang="fr-FR" sz="2000"/>
              <a:t>17</a:t>
            </a:fld>
            <a:endParaRPr lang="fr-FR" sz="2000" dirty="0"/>
          </a:p>
        </p:txBody>
      </p:sp>
      <p:graphicFrame>
        <p:nvGraphicFramePr>
          <p:cNvPr id="11" name="Tableau 10"/>
          <p:cNvGraphicFramePr>
            <a:graphicFrameLocks noGrp="1"/>
          </p:cNvGraphicFramePr>
          <p:nvPr>
            <p:extLst>
              <p:ext uri="{D42A27DB-BD31-4B8C-83A1-F6EECF244321}">
                <p14:modId xmlns:p14="http://schemas.microsoft.com/office/powerpoint/2010/main" val="2428102845"/>
              </p:ext>
            </p:extLst>
          </p:nvPr>
        </p:nvGraphicFramePr>
        <p:xfrm>
          <a:off x="540328" y="2062041"/>
          <a:ext cx="11291454" cy="4305456"/>
        </p:xfrm>
        <a:graphic>
          <a:graphicData uri="http://schemas.openxmlformats.org/drawingml/2006/table">
            <a:tbl>
              <a:tblPr firstRow="1" firstCol="1" bandRow="1"/>
              <a:tblGrid>
                <a:gridCol w="3342270">
                  <a:extLst>
                    <a:ext uri="{9D8B030D-6E8A-4147-A177-3AD203B41FA5}">
                      <a16:colId xmlns="" xmlns:a16="http://schemas.microsoft.com/office/drawing/2014/main" val="3451703712"/>
                    </a:ext>
                  </a:extLst>
                </a:gridCol>
                <a:gridCol w="1754691">
                  <a:extLst>
                    <a:ext uri="{9D8B030D-6E8A-4147-A177-3AD203B41FA5}">
                      <a16:colId xmlns="" xmlns:a16="http://schemas.microsoft.com/office/drawing/2014/main" val="3175276504"/>
                    </a:ext>
                  </a:extLst>
                </a:gridCol>
                <a:gridCol w="1968856">
                  <a:extLst>
                    <a:ext uri="{9D8B030D-6E8A-4147-A177-3AD203B41FA5}">
                      <a16:colId xmlns="" xmlns:a16="http://schemas.microsoft.com/office/drawing/2014/main" val="465098856"/>
                    </a:ext>
                  </a:extLst>
                </a:gridCol>
                <a:gridCol w="2784764">
                  <a:extLst>
                    <a:ext uri="{9D8B030D-6E8A-4147-A177-3AD203B41FA5}">
                      <a16:colId xmlns="" xmlns:a16="http://schemas.microsoft.com/office/drawing/2014/main" val="3814873427"/>
                    </a:ext>
                  </a:extLst>
                </a:gridCol>
                <a:gridCol w="1440873">
                  <a:extLst>
                    <a:ext uri="{9D8B030D-6E8A-4147-A177-3AD203B41FA5}">
                      <a16:colId xmlns="" xmlns:a16="http://schemas.microsoft.com/office/drawing/2014/main" val="1583386969"/>
                    </a:ext>
                  </a:extLst>
                </a:gridCol>
              </a:tblGrid>
              <a:tr h="1391757">
                <a:tc>
                  <a:txBody>
                    <a:bodyPr/>
                    <a:lstStyle/>
                    <a:p>
                      <a:pPr>
                        <a:lnSpc>
                          <a:spcPct val="107000"/>
                        </a:lnSpc>
                        <a:spcAft>
                          <a:spcPts val="0"/>
                        </a:spcAft>
                      </a:pPr>
                      <a:r>
                        <a:rPr lang="fr-CM" sz="2800" b="1" dirty="0">
                          <a:effectLst/>
                          <a:latin typeface="Arial" panose="020B0604020202020204" pitchFamily="34" charset="0"/>
                          <a:ea typeface="Calibri" panose="020F0502020204030204" pitchFamily="34" charset="0"/>
                          <a:cs typeface="Arial" panose="020B0604020202020204" pitchFamily="34" charset="0"/>
                        </a:rPr>
                        <a:t>Niveau d’Observance </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800" b="1" dirty="0">
                          <a:effectLst/>
                          <a:latin typeface="Arial" panose="020B0604020202020204" pitchFamily="34" charset="0"/>
                          <a:ea typeface="Calibri" panose="020F0502020204030204" pitchFamily="34" charset="0"/>
                          <a:cs typeface="Arial" panose="020B0604020202020204" pitchFamily="34" charset="0"/>
                        </a:rPr>
                        <a:t>AOD n(%)</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800" b="1" dirty="0">
                          <a:effectLst/>
                          <a:latin typeface="Arial" panose="020B0604020202020204" pitchFamily="34" charset="0"/>
                          <a:ea typeface="Calibri" panose="020F0502020204030204" pitchFamily="34" charset="0"/>
                          <a:cs typeface="Arial" panose="020B0604020202020204" pitchFamily="34" charset="0"/>
                        </a:rPr>
                        <a:t>AVK n(%)</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800" b="1">
                          <a:effectLst/>
                          <a:latin typeface="Arial" panose="020B0604020202020204" pitchFamily="34" charset="0"/>
                          <a:ea typeface="Calibri" panose="020F0502020204030204" pitchFamily="34" charset="0"/>
                          <a:cs typeface="Arial" panose="020B0604020202020204" pitchFamily="34" charset="0"/>
                        </a:rPr>
                        <a:t>Odds Ratio</a:t>
                      </a:r>
                      <a:endParaRPr lang="en-US" sz="280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n-GB" sz="2800" b="1">
                          <a:effectLst/>
                          <a:latin typeface="Arial" panose="020B0604020202020204" pitchFamily="34" charset="0"/>
                          <a:ea typeface="Calibri" panose="020F0502020204030204" pitchFamily="34" charset="0"/>
                          <a:cs typeface="Arial" panose="020B0604020202020204" pitchFamily="34" charset="0"/>
                        </a:rPr>
                        <a:t>(95% IC)</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800" b="1">
                          <a:effectLst/>
                          <a:latin typeface="Arial" panose="020B0604020202020204" pitchFamily="34" charset="0"/>
                          <a:ea typeface="Calibri" panose="020F0502020204030204" pitchFamily="34" charset="0"/>
                          <a:cs typeface="Arial" panose="020B0604020202020204" pitchFamily="34" charset="0"/>
                        </a:rPr>
                        <a:t>P value</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55033466"/>
                  </a:ext>
                </a:extLst>
              </a:tr>
              <a:tr h="971233">
                <a:tc>
                  <a:txBody>
                    <a:bodyPr/>
                    <a:lstStyle/>
                    <a:p>
                      <a:pPr>
                        <a:lnSpc>
                          <a:spcPct val="107000"/>
                        </a:lnSpc>
                        <a:spcAft>
                          <a:spcPts val="0"/>
                        </a:spcAft>
                      </a:pPr>
                      <a:r>
                        <a:rPr lang="fr-CM" sz="2800" b="0" dirty="0">
                          <a:effectLst/>
                          <a:latin typeface="Arial" panose="020B0604020202020204" pitchFamily="34" charset="0"/>
                          <a:ea typeface="Calibri" panose="020F0502020204030204" pitchFamily="34" charset="0"/>
                          <a:cs typeface="Arial" panose="020B0604020202020204" pitchFamily="34" charset="0"/>
                        </a:rPr>
                        <a:t>Faiblement observant</a:t>
                      </a:r>
                      <a:endParaRPr lang="en-US" sz="2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2800" dirty="0">
                          <a:effectLst/>
                          <a:latin typeface="Arial" panose="020B0604020202020204" pitchFamily="34" charset="0"/>
                          <a:ea typeface="Calibri" panose="020F0502020204030204" pitchFamily="34" charset="0"/>
                          <a:cs typeface="Arial" panose="020B0604020202020204" pitchFamily="34" charset="0"/>
                        </a:rPr>
                        <a:t>1(3,57)</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2800" dirty="0">
                          <a:effectLst/>
                          <a:latin typeface="Arial" panose="020B0604020202020204" pitchFamily="34" charset="0"/>
                          <a:ea typeface="Calibri" panose="020F0502020204030204" pitchFamily="34" charset="0"/>
                          <a:cs typeface="Arial" panose="020B0604020202020204" pitchFamily="34" charset="0"/>
                        </a:rPr>
                        <a:t>1(1,64)</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2800">
                          <a:effectLst/>
                          <a:latin typeface="Arial" panose="020B0604020202020204" pitchFamily="34" charset="0"/>
                          <a:ea typeface="Calibri" panose="020F0502020204030204" pitchFamily="34" charset="0"/>
                          <a:cs typeface="Arial" panose="020B0604020202020204" pitchFamily="34" charset="0"/>
                        </a:rPr>
                        <a:t>/</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a:noFill/>
                    </a:lnL>
                    <a:lnR>
                      <a:noFill/>
                    </a:lnR>
                    <a:lnT w="12700" cap="flat" cmpd="sng" algn="ctr">
                      <a:solidFill>
                        <a:srgbClr val="000000"/>
                      </a:solidFill>
                      <a:prstDash val="solid"/>
                      <a:round/>
                      <a:headEnd type="none" w="med" len="med"/>
                      <a:tailEnd type="none" w="med" len="med"/>
                    </a:lnT>
                    <a:lnB>
                      <a:noFill/>
                    </a:lnB>
                  </a:tcPr>
                </a:tc>
                <a:tc rowSpan="2">
                  <a:txBody>
                    <a:bodyPr/>
                    <a:lstStyle/>
                    <a:p>
                      <a:pPr algn="ctr">
                        <a:lnSpc>
                          <a:spcPct val="107000"/>
                        </a:lnSpc>
                        <a:spcAft>
                          <a:spcPts val="0"/>
                        </a:spcAft>
                      </a:pPr>
                      <a:r>
                        <a:rPr lang="en-US" sz="2800" dirty="0">
                          <a:effectLst/>
                          <a:latin typeface="Arial" panose="020B0604020202020204" pitchFamily="34" charset="0"/>
                          <a:ea typeface="Calibri" panose="020F0502020204030204" pitchFamily="34" charset="0"/>
                          <a:cs typeface="Arial" panose="020B0604020202020204" pitchFamily="34" charset="0"/>
                        </a:rPr>
                        <a:t> </a:t>
                      </a:r>
                    </a:p>
                  </a:txBody>
                  <a:tcPr marL="68580" marR="68580"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2829161864"/>
                  </a:ext>
                </a:extLst>
              </a:tr>
              <a:tr h="971233">
                <a:tc>
                  <a:txBody>
                    <a:bodyPr/>
                    <a:lstStyle/>
                    <a:p>
                      <a:pPr>
                        <a:lnSpc>
                          <a:spcPct val="107000"/>
                        </a:lnSpc>
                        <a:spcAft>
                          <a:spcPts val="0"/>
                        </a:spcAft>
                      </a:pPr>
                      <a:r>
                        <a:rPr lang="fr-CM" sz="2800" b="0">
                          <a:effectLst/>
                          <a:latin typeface="Arial" panose="020B0604020202020204" pitchFamily="34" charset="0"/>
                          <a:ea typeface="Calibri" panose="020F0502020204030204" pitchFamily="34" charset="0"/>
                          <a:cs typeface="Arial" panose="020B0604020202020204" pitchFamily="34" charset="0"/>
                        </a:rPr>
                        <a:t>Moyennement observant</a:t>
                      </a:r>
                      <a:endParaRPr lang="en-US" sz="2800" b="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a:noFill/>
                    </a:lnL>
                    <a:lnR>
                      <a:noFill/>
                    </a:lnR>
                    <a:lnT>
                      <a:noFill/>
                    </a:lnT>
                    <a:lnB>
                      <a:noFill/>
                    </a:lnB>
                  </a:tcPr>
                </a:tc>
                <a:tc>
                  <a:txBody>
                    <a:bodyPr/>
                    <a:lstStyle/>
                    <a:p>
                      <a:pPr algn="ctr">
                        <a:lnSpc>
                          <a:spcPct val="107000"/>
                        </a:lnSpc>
                        <a:spcAft>
                          <a:spcPts val="0"/>
                        </a:spcAft>
                      </a:pPr>
                      <a:r>
                        <a:rPr lang="fr-FR" sz="2800" dirty="0">
                          <a:effectLst/>
                          <a:latin typeface="Arial" panose="020B0604020202020204" pitchFamily="34" charset="0"/>
                          <a:ea typeface="Calibri" panose="020F0502020204030204" pitchFamily="34" charset="0"/>
                          <a:cs typeface="Arial" panose="020B0604020202020204" pitchFamily="34" charset="0"/>
                        </a:rPr>
                        <a:t>19(67,86)</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a:noFill/>
                    </a:lnL>
                    <a:lnR>
                      <a:noFill/>
                    </a:lnR>
                    <a:lnT>
                      <a:noFill/>
                    </a:lnT>
                    <a:lnB>
                      <a:noFill/>
                    </a:lnB>
                  </a:tcPr>
                </a:tc>
                <a:tc>
                  <a:txBody>
                    <a:bodyPr/>
                    <a:lstStyle/>
                    <a:p>
                      <a:pPr algn="ctr">
                        <a:lnSpc>
                          <a:spcPct val="107000"/>
                        </a:lnSpc>
                        <a:spcAft>
                          <a:spcPts val="0"/>
                        </a:spcAft>
                      </a:pPr>
                      <a:r>
                        <a:rPr lang="fr-FR" sz="2800" dirty="0">
                          <a:effectLst/>
                          <a:latin typeface="Arial" panose="020B0604020202020204" pitchFamily="34" charset="0"/>
                          <a:ea typeface="Calibri" panose="020F0502020204030204" pitchFamily="34" charset="0"/>
                          <a:cs typeface="Arial" panose="020B0604020202020204" pitchFamily="34" charset="0"/>
                        </a:rPr>
                        <a:t>9(14,75)</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a:noFill/>
                    </a:lnL>
                    <a:lnR>
                      <a:noFill/>
                    </a:lnR>
                    <a:lnT>
                      <a:noFill/>
                    </a:lnT>
                    <a:lnB>
                      <a:noFill/>
                    </a:lnB>
                  </a:tcPr>
                </a:tc>
                <a:tc>
                  <a:txBody>
                    <a:bodyPr/>
                    <a:lstStyle/>
                    <a:p>
                      <a:pPr algn="ctr">
                        <a:lnSpc>
                          <a:spcPct val="107000"/>
                        </a:lnSpc>
                        <a:spcAft>
                          <a:spcPts val="0"/>
                        </a:spcAft>
                      </a:pPr>
                      <a:r>
                        <a:rPr lang="fr-FR" sz="2800" dirty="0">
                          <a:effectLst/>
                          <a:latin typeface="Arial" panose="020B0604020202020204" pitchFamily="34" charset="0"/>
                          <a:ea typeface="Calibri" panose="020F0502020204030204" pitchFamily="34" charset="0"/>
                          <a:cs typeface="Arial" panose="020B0604020202020204" pitchFamily="34" charset="0"/>
                        </a:rPr>
                        <a:t>/</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a:noFill/>
                    </a:lnL>
                    <a:lnR>
                      <a:noFill/>
                    </a:lnR>
                    <a:lnT>
                      <a:noFill/>
                    </a:lnT>
                    <a:lnB>
                      <a:noFill/>
                    </a:lnB>
                  </a:tcPr>
                </a:tc>
                <a:tc vMerge="1">
                  <a:txBody>
                    <a:bodyPr/>
                    <a:lstStyle/>
                    <a:p>
                      <a:endParaRPr lang="en-US"/>
                    </a:p>
                  </a:txBody>
                  <a:tcPr/>
                </a:tc>
                <a:extLst>
                  <a:ext uri="{0D108BD9-81ED-4DB2-BD59-A6C34878D82A}">
                    <a16:rowId xmlns="" xmlns:a16="http://schemas.microsoft.com/office/drawing/2014/main" val="429103915"/>
                  </a:ext>
                </a:extLst>
              </a:tr>
              <a:tr h="971233">
                <a:tc>
                  <a:txBody>
                    <a:bodyPr/>
                    <a:lstStyle/>
                    <a:p>
                      <a:pPr>
                        <a:lnSpc>
                          <a:spcPct val="107000"/>
                        </a:lnSpc>
                        <a:spcAft>
                          <a:spcPts val="0"/>
                        </a:spcAft>
                      </a:pPr>
                      <a:r>
                        <a:rPr lang="fr-CM" sz="2800" b="0" dirty="0">
                          <a:effectLst/>
                          <a:latin typeface="Arial" panose="020B0604020202020204" pitchFamily="34" charset="0"/>
                          <a:ea typeface="Calibri" panose="020F0502020204030204" pitchFamily="34" charset="0"/>
                          <a:cs typeface="Arial" panose="020B0604020202020204" pitchFamily="34" charset="0"/>
                        </a:rPr>
                        <a:t>Fortement observant  </a:t>
                      </a:r>
                      <a:endParaRPr lang="en-US" sz="2800" b="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800">
                          <a:effectLst/>
                          <a:latin typeface="Arial" panose="020B0604020202020204" pitchFamily="34" charset="0"/>
                          <a:ea typeface="Calibri" panose="020F0502020204030204" pitchFamily="34" charset="0"/>
                          <a:cs typeface="Arial" panose="020B0604020202020204" pitchFamily="34" charset="0"/>
                        </a:rPr>
                        <a:t>8(28,57)</a:t>
                      </a:r>
                      <a:endParaRPr lang="en-US" sz="280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800" dirty="0">
                          <a:effectLst/>
                          <a:latin typeface="Arial" panose="020B0604020202020204" pitchFamily="34" charset="0"/>
                          <a:ea typeface="Calibri" panose="020F0502020204030204" pitchFamily="34" charset="0"/>
                          <a:cs typeface="Arial" panose="020B0604020202020204" pitchFamily="34" charset="0"/>
                        </a:rPr>
                        <a:t>51(83,61)</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800" dirty="0">
                          <a:effectLst/>
                          <a:latin typeface="Arial" panose="020B0604020202020204" pitchFamily="34" charset="0"/>
                          <a:ea typeface="Calibri" panose="020F0502020204030204" pitchFamily="34" charset="0"/>
                          <a:cs typeface="Arial" panose="020B0604020202020204" pitchFamily="34" charset="0"/>
                        </a:rPr>
                        <a:t>0,07 (</a:t>
                      </a:r>
                      <a:r>
                        <a:rPr lang="fr-FR" sz="2800" dirty="0" smtClean="0">
                          <a:effectLst/>
                          <a:latin typeface="Arial" panose="020B0604020202020204" pitchFamily="34" charset="0"/>
                          <a:ea typeface="Calibri" panose="020F0502020204030204" pitchFamily="34" charset="0"/>
                          <a:cs typeface="Arial" panose="020B0604020202020204" pitchFamily="34" charset="0"/>
                        </a:rPr>
                        <a:t>0,02-0,22</a:t>
                      </a:r>
                      <a:r>
                        <a:rPr lang="fr-FR" sz="2800" dirty="0">
                          <a:effectLst/>
                          <a:latin typeface="Arial" panose="020B0604020202020204" pitchFamily="34" charset="0"/>
                          <a:ea typeface="Calibri" panose="020F0502020204030204" pitchFamily="34" charset="0"/>
                          <a:cs typeface="Arial" panose="020B0604020202020204" pitchFamily="34" charset="0"/>
                        </a:rPr>
                        <a:t>)</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800" b="1" dirty="0">
                          <a:effectLst/>
                          <a:latin typeface="Arial" panose="020B0604020202020204" pitchFamily="34" charset="0"/>
                          <a:ea typeface="Calibri" panose="020F0502020204030204" pitchFamily="34" charset="0"/>
                          <a:cs typeface="Arial" panose="020B0604020202020204" pitchFamily="34" charset="0"/>
                        </a:rPr>
                        <a:t>&lt;0.0001</a:t>
                      </a:r>
                      <a:endParaRPr lang="en-US" sz="2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4288585127"/>
                  </a:ext>
                </a:extLst>
              </a:tr>
            </a:tbl>
          </a:graphicData>
        </a:graphic>
      </p:graphicFrame>
      <p:sp>
        <p:nvSpPr>
          <p:cNvPr id="12" name="Ellipse 11"/>
          <p:cNvSpPr/>
          <p:nvPr/>
        </p:nvSpPr>
        <p:spPr>
          <a:xfrm>
            <a:off x="10376450" y="5635319"/>
            <a:ext cx="1391479" cy="50202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65424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fr-FR" dirty="0"/>
          </a:p>
          <a:p>
            <a:pPr marL="0" indent="0">
              <a:buNone/>
            </a:pPr>
            <a:endParaRPr lang="fr-FR" dirty="0"/>
          </a:p>
        </p:txBody>
      </p:sp>
      <p:sp>
        <p:nvSpPr>
          <p:cNvPr id="5" name="Rectangle 1"/>
          <p:cNvSpPr>
            <a:spLocks noChangeArrowheads="1"/>
          </p:cNvSpPr>
          <p:nvPr/>
        </p:nvSpPr>
        <p:spPr bwMode="auto">
          <a:xfrm>
            <a:off x="2994753" y="1118006"/>
            <a:ext cx="226964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6" name="Titre 1">
            <a:extLst>
              <a:ext uri="{FF2B5EF4-FFF2-40B4-BE49-F238E27FC236}">
                <a16:creationId xmlns="" xmlns:a16="http://schemas.microsoft.com/office/drawing/2014/main" id="{4C4F55D9-70AE-4DF7-A2C3-592CF52F7CA7}"/>
              </a:ext>
            </a:extLst>
          </p:cNvPr>
          <p:cNvSpPr>
            <a:spLocks noGrp="1"/>
          </p:cNvSpPr>
          <p:nvPr>
            <p:ph type="title"/>
          </p:nvPr>
        </p:nvSpPr>
        <p:spPr>
          <a:xfrm>
            <a:off x="838200" y="246692"/>
            <a:ext cx="10515600" cy="1037021"/>
          </a:xfrm>
          <a:ln w="28575">
            <a:solidFill>
              <a:srgbClr val="C00000"/>
            </a:solidFill>
          </a:ln>
        </p:spPr>
        <p:txBody>
          <a:bodyPr>
            <a:normAutofit/>
          </a:bodyPr>
          <a:lstStyle/>
          <a:p>
            <a:pPr algn="ctr"/>
            <a:r>
              <a:rPr lang="fr-FR" sz="4000" b="1" dirty="0" smtClean="0">
                <a:solidFill>
                  <a:srgbClr val="0070C0"/>
                </a:solidFill>
                <a:latin typeface="Arial" panose="020B0604020202020204" pitchFamily="34" charset="0"/>
                <a:cs typeface="Arial" panose="020B0604020202020204" pitchFamily="34" charset="0"/>
              </a:rPr>
              <a:t>Résultats et discussion (7/7)</a:t>
            </a:r>
            <a:endParaRPr lang="fr-FR" sz="4000" b="1" dirty="0">
              <a:solidFill>
                <a:srgbClr val="0070C0"/>
              </a:solidFill>
              <a:latin typeface="Arial" panose="020B0604020202020204" pitchFamily="34" charset="0"/>
              <a:cs typeface="Arial" panose="020B0604020202020204" pitchFamily="34" charset="0"/>
            </a:endParaRPr>
          </a:p>
        </p:txBody>
      </p:sp>
      <p:sp>
        <p:nvSpPr>
          <p:cNvPr id="11" name="ZoneTexte 10">
            <a:extLst>
              <a:ext uri="{FF2B5EF4-FFF2-40B4-BE49-F238E27FC236}">
                <a16:creationId xmlns="" xmlns:a16="http://schemas.microsoft.com/office/drawing/2014/main" id="{F739A78F-96A9-47A0-9589-A9255E4EBE75}"/>
              </a:ext>
            </a:extLst>
          </p:cNvPr>
          <p:cNvSpPr txBox="1"/>
          <p:nvPr/>
        </p:nvSpPr>
        <p:spPr>
          <a:xfrm>
            <a:off x="754597" y="1879818"/>
            <a:ext cx="10405241" cy="461665"/>
          </a:xfrm>
          <a:prstGeom prst="rect">
            <a:avLst/>
          </a:prstGeom>
          <a:noFill/>
        </p:spPr>
        <p:txBody>
          <a:bodyPr wrap="square" rtlCol="0">
            <a:spAutoFit/>
          </a:bodyPr>
          <a:lstStyle/>
          <a:p>
            <a:r>
              <a:rPr lang="fr-CM" sz="2400" b="1" dirty="0">
                <a:latin typeface="Arial" panose="020B0604020202020204" pitchFamily="34" charset="0"/>
                <a:cs typeface="Arial" panose="020B0604020202020204" pitchFamily="34" charset="0"/>
              </a:rPr>
              <a:t>Tableau X </a:t>
            </a:r>
            <a:r>
              <a:rPr lang="fr-CM" sz="2400" dirty="0">
                <a:latin typeface="Arial" panose="020B0604020202020204" pitchFamily="34" charset="0"/>
                <a:cs typeface="Arial" panose="020B0604020202020204" pitchFamily="34" charset="0"/>
              </a:rPr>
              <a:t>: Facteurs associés a  la mauvaise observance.</a:t>
            </a:r>
          </a:p>
        </p:txBody>
      </p:sp>
      <p:sp>
        <p:nvSpPr>
          <p:cNvPr id="2" name="Espace réservé du numéro de diapositive 1">
            <a:extLst>
              <a:ext uri="{FF2B5EF4-FFF2-40B4-BE49-F238E27FC236}">
                <a16:creationId xmlns="" xmlns:a16="http://schemas.microsoft.com/office/drawing/2014/main" id="{B25816DD-4DA0-4CFC-9D8F-22D8666E5B46}"/>
              </a:ext>
            </a:extLst>
          </p:cNvPr>
          <p:cNvSpPr>
            <a:spLocks noGrp="1"/>
          </p:cNvSpPr>
          <p:nvPr>
            <p:ph type="sldNum" sz="quarter" idx="12"/>
          </p:nvPr>
        </p:nvSpPr>
        <p:spPr/>
        <p:txBody>
          <a:bodyPr/>
          <a:lstStyle/>
          <a:p>
            <a:fld id="{C726E3DA-E81E-41E7-88E5-E924F532AD58}" type="slidenum">
              <a:rPr lang="fr-FR" sz="2000"/>
              <a:t>18</a:t>
            </a:fld>
            <a:endParaRPr lang="fr-FR" sz="2000" dirty="0"/>
          </a:p>
        </p:txBody>
      </p:sp>
      <p:graphicFrame>
        <p:nvGraphicFramePr>
          <p:cNvPr id="9" name="Tableau 8"/>
          <p:cNvGraphicFramePr>
            <a:graphicFrameLocks noGrp="1"/>
          </p:cNvGraphicFramePr>
          <p:nvPr>
            <p:extLst>
              <p:ext uri="{D42A27DB-BD31-4B8C-83A1-F6EECF244321}">
                <p14:modId xmlns:p14="http://schemas.microsoft.com/office/powerpoint/2010/main" val="1987857885"/>
              </p:ext>
            </p:extLst>
          </p:nvPr>
        </p:nvGraphicFramePr>
        <p:xfrm>
          <a:off x="595086" y="2341483"/>
          <a:ext cx="11234056" cy="4525312"/>
        </p:xfrm>
        <a:graphic>
          <a:graphicData uri="http://schemas.openxmlformats.org/drawingml/2006/table">
            <a:tbl>
              <a:tblPr firstRow="1" firstCol="1" bandRow="1"/>
              <a:tblGrid>
                <a:gridCol w="2583833">
                  <a:extLst>
                    <a:ext uri="{9D8B030D-6E8A-4147-A177-3AD203B41FA5}">
                      <a16:colId xmlns="" xmlns:a16="http://schemas.microsoft.com/office/drawing/2014/main" val="4048397177"/>
                    </a:ext>
                  </a:extLst>
                </a:gridCol>
                <a:gridCol w="2309722">
                  <a:extLst>
                    <a:ext uri="{9D8B030D-6E8A-4147-A177-3AD203B41FA5}">
                      <a16:colId xmlns="" xmlns:a16="http://schemas.microsoft.com/office/drawing/2014/main" val="3864916016"/>
                    </a:ext>
                  </a:extLst>
                </a:gridCol>
                <a:gridCol w="2037859">
                  <a:extLst>
                    <a:ext uri="{9D8B030D-6E8A-4147-A177-3AD203B41FA5}">
                      <a16:colId xmlns="" xmlns:a16="http://schemas.microsoft.com/office/drawing/2014/main" val="2485360284"/>
                    </a:ext>
                  </a:extLst>
                </a:gridCol>
                <a:gridCol w="2610794">
                  <a:extLst>
                    <a:ext uri="{9D8B030D-6E8A-4147-A177-3AD203B41FA5}">
                      <a16:colId xmlns="" xmlns:a16="http://schemas.microsoft.com/office/drawing/2014/main" val="178087705"/>
                    </a:ext>
                  </a:extLst>
                </a:gridCol>
                <a:gridCol w="1691848">
                  <a:extLst>
                    <a:ext uri="{9D8B030D-6E8A-4147-A177-3AD203B41FA5}">
                      <a16:colId xmlns="" xmlns:a16="http://schemas.microsoft.com/office/drawing/2014/main" val="941336134"/>
                    </a:ext>
                  </a:extLst>
                </a:gridCol>
              </a:tblGrid>
              <a:tr h="951520">
                <a:tc>
                  <a:txBody>
                    <a:bodyPr/>
                    <a:lstStyle/>
                    <a:p>
                      <a:pPr>
                        <a:lnSpc>
                          <a:spcPct val="107000"/>
                        </a:lnSpc>
                        <a:spcAft>
                          <a:spcPts val="0"/>
                        </a:spcAft>
                      </a:pPr>
                      <a:r>
                        <a:rPr lang="fr-CM" sz="2400" b="1" dirty="0">
                          <a:effectLst/>
                          <a:latin typeface="Arial" panose="020B0604020202020204" pitchFamily="34" charset="0"/>
                          <a:ea typeface="Calibri" panose="020F0502020204030204" pitchFamily="34" charset="0"/>
                          <a:cs typeface="Arial" panose="020B0604020202020204" pitchFamily="34" charset="0"/>
                        </a:rPr>
                        <a:t>Facteurs associés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1" dirty="0">
                          <a:effectLst/>
                          <a:latin typeface="Arial" panose="020B0604020202020204" pitchFamily="34" charset="0"/>
                          <a:ea typeface="Calibri" panose="020F0502020204030204" pitchFamily="34" charset="0"/>
                          <a:cs typeface="Arial" panose="020B0604020202020204" pitchFamily="34" charset="0"/>
                        </a:rPr>
                        <a:t>AOD n(%)</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1" dirty="0">
                          <a:effectLst/>
                          <a:latin typeface="Arial" panose="020B0604020202020204" pitchFamily="34" charset="0"/>
                          <a:ea typeface="Calibri" panose="020F0502020204030204" pitchFamily="34" charset="0"/>
                          <a:cs typeface="Arial" panose="020B0604020202020204" pitchFamily="34" charset="0"/>
                        </a:rPr>
                        <a:t>AVK n(%)</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1">
                          <a:effectLst/>
                          <a:latin typeface="Arial" panose="020B0604020202020204" pitchFamily="34" charset="0"/>
                          <a:ea typeface="Calibri" panose="020F0502020204030204" pitchFamily="34" charset="0"/>
                          <a:cs typeface="Arial" panose="020B0604020202020204" pitchFamily="34" charset="0"/>
                        </a:rPr>
                        <a:t>Odds Ratio</a:t>
                      </a:r>
                      <a:endParaRPr lang="en-US" sz="240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n-GB" sz="2400" b="1">
                          <a:effectLst/>
                          <a:latin typeface="Arial" panose="020B0604020202020204" pitchFamily="34" charset="0"/>
                          <a:ea typeface="Calibri" panose="020F0502020204030204" pitchFamily="34" charset="0"/>
                          <a:cs typeface="Arial" panose="020B0604020202020204" pitchFamily="34" charset="0"/>
                        </a:rPr>
                        <a:t>(IC à 95%)</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2400" b="1">
                          <a:effectLst/>
                          <a:latin typeface="Arial" panose="020B0604020202020204" pitchFamily="34" charset="0"/>
                          <a:ea typeface="Calibri" panose="020F0502020204030204" pitchFamily="34" charset="0"/>
                          <a:cs typeface="Arial" panose="020B0604020202020204" pitchFamily="34" charset="0"/>
                        </a:rPr>
                        <a:t>P value</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3251580692"/>
                  </a:ext>
                </a:extLst>
              </a:tr>
              <a:tr h="473841">
                <a:tc>
                  <a:txBody>
                    <a:bodyPr/>
                    <a:lstStyle/>
                    <a:p>
                      <a:pPr>
                        <a:lnSpc>
                          <a:spcPct val="107000"/>
                        </a:lnSpc>
                        <a:spcAft>
                          <a:spcPts val="0"/>
                        </a:spcAft>
                      </a:pPr>
                      <a:r>
                        <a:rPr lang="fr-CM" sz="2400">
                          <a:effectLst/>
                          <a:latin typeface="Arial" panose="020B0604020202020204" pitchFamily="34" charset="0"/>
                          <a:ea typeface="Calibri" panose="020F0502020204030204" pitchFamily="34" charset="0"/>
                          <a:cs typeface="Arial" panose="020B0604020202020204" pitchFamily="34" charset="0"/>
                        </a:rPr>
                        <a:t>Oubli</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2400">
                          <a:effectLst/>
                          <a:latin typeface="Arial" panose="020B0604020202020204" pitchFamily="34" charset="0"/>
                          <a:ea typeface="Calibri" panose="020F0502020204030204" pitchFamily="34" charset="0"/>
                          <a:cs typeface="Arial" panose="020B0604020202020204" pitchFamily="34" charset="0"/>
                        </a:rPr>
                        <a:t>10(35,71)</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2400">
                          <a:effectLst/>
                          <a:latin typeface="Arial" panose="020B0604020202020204" pitchFamily="34" charset="0"/>
                          <a:ea typeface="Calibri" panose="020F0502020204030204" pitchFamily="34" charset="0"/>
                          <a:cs typeface="Arial" panose="020B0604020202020204" pitchFamily="34" charset="0"/>
                        </a:rPr>
                        <a:t>6(9,84)</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2400">
                          <a:effectLst/>
                          <a:latin typeface="Arial" panose="020B0604020202020204" pitchFamily="34" charset="0"/>
                          <a:ea typeface="Calibri" panose="020F0502020204030204" pitchFamily="34" charset="0"/>
                          <a:cs typeface="Arial" panose="020B0604020202020204" pitchFamily="34" charset="0"/>
                        </a:rPr>
                        <a:t>5,09 (1,62-15,98)</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07000"/>
                        </a:lnSpc>
                        <a:spcAft>
                          <a:spcPts val="0"/>
                        </a:spcAft>
                      </a:pPr>
                      <a:r>
                        <a:rPr lang="fr-FR" sz="2400" b="1">
                          <a:effectLst/>
                          <a:latin typeface="Arial" panose="020B0604020202020204" pitchFamily="34" charset="0"/>
                          <a:ea typeface="Calibri" panose="020F0502020204030204" pitchFamily="34" charset="0"/>
                          <a:cs typeface="Arial" panose="020B0604020202020204" pitchFamily="34" charset="0"/>
                        </a:rPr>
                        <a:t>0,003</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 xmlns:a16="http://schemas.microsoft.com/office/drawing/2014/main" val="4056902585"/>
                  </a:ext>
                </a:extLst>
              </a:tr>
              <a:tr h="473841">
                <a:tc>
                  <a:txBody>
                    <a:bodyPr/>
                    <a:lstStyle/>
                    <a:p>
                      <a:pPr>
                        <a:lnSpc>
                          <a:spcPct val="107000"/>
                        </a:lnSpc>
                        <a:spcAft>
                          <a:spcPts val="0"/>
                        </a:spcAft>
                      </a:pPr>
                      <a:r>
                        <a:rPr lang="fr-CM" sz="2400">
                          <a:effectLst/>
                          <a:latin typeface="Arial" panose="020B0604020202020204" pitchFamily="34" charset="0"/>
                          <a:ea typeface="Calibri" panose="020F0502020204030204" pitchFamily="34" charset="0"/>
                          <a:cs typeface="Arial" panose="020B0604020202020204" pitchFamily="34" charset="0"/>
                        </a:rPr>
                        <a:t>Retard de prise</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a:noFill/>
                    </a:lnT>
                    <a:lnB>
                      <a:noFill/>
                    </a:lnB>
                  </a:tcPr>
                </a:tc>
                <a:tc>
                  <a:txBody>
                    <a:bodyPr/>
                    <a:lstStyle/>
                    <a:p>
                      <a:pPr algn="ctr">
                        <a:lnSpc>
                          <a:spcPct val="107000"/>
                        </a:lnSpc>
                        <a:spcAft>
                          <a:spcPts val="0"/>
                        </a:spcAft>
                      </a:pPr>
                      <a:r>
                        <a:rPr lang="fr-FR" sz="2400">
                          <a:effectLst/>
                          <a:latin typeface="Arial" panose="020B0604020202020204" pitchFamily="34" charset="0"/>
                          <a:ea typeface="Calibri" panose="020F0502020204030204" pitchFamily="34" charset="0"/>
                          <a:cs typeface="Arial" panose="020B0604020202020204" pitchFamily="34" charset="0"/>
                        </a:rPr>
                        <a:t>6(21,43)</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a:noFill/>
                    </a:lnT>
                    <a:lnB>
                      <a:noFill/>
                    </a:lnB>
                  </a:tcPr>
                </a:tc>
                <a:tc>
                  <a:txBody>
                    <a:bodyPr/>
                    <a:lstStyle/>
                    <a:p>
                      <a:pPr algn="ctr">
                        <a:lnSpc>
                          <a:spcPct val="107000"/>
                        </a:lnSpc>
                        <a:spcAft>
                          <a:spcPts val="0"/>
                        </a:spcAft>
                      </a:pPr>
                      <a:r>
                        <a:rPr lang="fr-FR" sz="2400">
                          <a:effectLst/>
                          <a:latin typeface="Arial" panose="020B0604020202020204" pitchFamily="34" charset="0"/>
                          <a:ea typeface="Calibri" panose="020F0502020204030204" pitchFamily="34" charset="0"/>
                          <a:cs typeface="Arial" panose="020B0604020202020204" pitchFamily="34" charset="0"/>
                        </a:rPr>
                        <a:t>7(11,48)</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a:noFill/>
                    </a:lnT>
                    <a:lnB>
                      <a:noFill/>
                    </a:lnB>
                  </a:tcPr>
                </a:tc>
                <a:tc>
                  <a:txBody>
                    <a:bodyPr/>
                    <a:lstStyle/>
                    <a:p>
                      <a:pPr algn="ctr">
                        <a:lnSpc>
                          <a:spcPct val="107000"/>
                        </a:lnSpc>
                        <a:spcAft>
                          <a:spcPts val="0"/>
                        </a:spcAft>
                      </a:pPr>
                      <a:r>
                        <a:rPr lang="fr-FR" sz="2400">
                          <a:effectLst/>
                          <a:latin typeface="Arial" panose="020B0604020202020204" pitchFamily="34" charset="0"/>
                          <a:ea typeface="Calibri" panose="020F0502020204030204" pitchFamily="34" charset="0"/>
                          <a:cs typeface="Arial" panose="020B0604020202020204" pitchFamily="34" charset="0"/>
                        </a:rPr>
                        <a:t>2,10 (0,63-6,97)</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a:noFill/>
                    </a:lnT>
                    <a:lnB>
                      <a:noFill/>
                    </a:lnB>
                  </a:tcPr>
                </a:tc>
                <a:tc>
                  <a:txBody>
                    <a:bodyPr/>
                    <a:lstStyle/>
                    <a:p>
                      <a:pPr algn="ctr">
                        <a:lnSpc>
                          <a:spcPct val="107000"/>
                        </a:lnSpc>
                        <a:spcAft>
                          <a:spcPts val="0"/>
                        </a:spcAft>
                      </a:pPr>
                      <a:r>
                        <a:rPr lang="fr-FR" sz="2400">
                          <a:effectLst/>
                          <a:latin typeface="Arial" panose="020B0604020202020204" pitchFamily="34" charset="0"/>
                          <a:ea typeface="Calibri" panose="020F0502020204030204" pitchFamily="34" charset="0"/>
                          <a:cs typeface="Arial" panose="020B0604020202020204" pitchFamily="34" charset="0"/>
                        </a:rPr>
                        <a:t>0,21</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a:noFill/>
                    </a:lnT>
                    <a:lnB>
                      <a:noFill/>
                    </a:lnB>
                  </a:tcPr>
                </a:tc>
                <a:extLst>
                  <a:ext uri="{0D108BD9-81ED-4DB2-BD59-A6C34878D82A}">
                    <a16:rowId xmlns="" xmlns:a16="http://schemas.microsoft.com/office/drawing/2014/main" val="2119921598"/>
                  </a:ext>
                </a:extLst>
              </a:tr>
              <a:tr h="473841">
                <a:tc>
                  <a:txBody>
                    <a:bodyPr/>
                    <a:lstStyle/>
                    <a:p>
                      <a:pPr>
                        <a:lnSpc>
                          <a:spcPct val="107000"/>
                        </a:lnSpc>
                        <a:spcAft>
                          <a:spcPts val="0"/>
                        </a:spcAft>
                      </a:pPr>
                      <a:r>
                        <a:rPr lang="fr-CM" sz="2400">
                          <a:effectLst/>
                          <a:latin typeface="Arial" panose="020B0604020202020204" pitchFamily="34" charset="0"/>
                          <a:ea typeface="Calibri" panose="020F0502020204030204" pitchFamily="34" charset="0"/>
                          <a:cs typeface="Arial" panose="020B0604020202020204" pitchFamily="34" charset="0"/>
                        </a:rPr>
                        <a:t>Coût</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a:noFill/>
                    </a:lnT>
                    <a:lnB>
                      <a:noFill/>
                    </a:lnB>
                  </a:tcPr>
                </a:tc>
                <a:tc>
                  <a:txBody>
                    <a:bodyPr/>
                    <a:lstStyle/>
                    <a:p>
                      <a:pPr algn="ctr">
                        <a:lnSpc>
                          <a:spcPct val="107000"/>
                        </a:lnSpc>
                        <a:spcAft>
                          <a:spcPts val="0"/>
                        </a:spcAft>
                      </a:pPr>
                      <a:r>
                        <a:rPr lang="fr-FR" sz="2400" dirty="0">
                          <a:effectLst/>
                          <a:latin typeface="Arial" panose="020B0604020202020204" pitchFamily="34" charset="0"/>
                          <a:ea typeface="Calibri" panose="020F0502020204030204" pitchFamily="34" charset="0"/>
                          <a:cs typeface="Arial" panose="020B0604020202020204" pitchFamily="34" charset="0"/>
                        </a:rPr>
                        <a:t>17(60,71)</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a:noFill/>
                    </a:lnT>
                    <a:lnB>
                      <a:noFill/>
                    </a:lnB>
                  </a:tcPr>
                </a:tc>
                <a:tc>
                  <a:txBody>
                    <a:bodyPr/>
                    <a:lstStyle/>
                    <a:p>
                      <a:pPr algn="ctr">
                        <a:lnSpc>
                          <a:spcPct val="107000"/>
                        </a:lnSpc>
                        <a:spcAft>
                          <a:spcPts val="0"/>
                        </a:spcAft>
                      </a:pPr>
                      <a:r>
                        <a:rPr lang="fr-FR" sz="2400">
                          <a:effectLst/>
                          <a:latin typeface="Arial" panose="020B0604020202020204" pitchFamily="34" charset="0"/>
                          <a:ea typeface="Calibri" panose="020F0502020204030204" pitchFamily="34" charset="0"/>
                          <a:cs typeface="Arial" panose="020B0604020202020204" pitchFamily="34" charset="0"/>
                        </a:rPr>
                        <a:t>0(00,00)</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a:noFill/>
                    </a:lnT>
                    <a:lnB>
                      <a:noFill/>
                    </a:lnB>
                  </a:tcPr>
                </a:tc>
                <a:tc>
                  <a:txBody>
                    <a:bodyPr/>
                    <a:lstStyle/>
                    <a:p>
                      <a:pPr algn="ctr">
                        <a:lnSpc>
                          <a:spcPct val="107000"/>
                        </a:lnSpc>
                        <a:spcAft>
                          <a:spcPts val="0"/>
                        </a:spcAft>
                      </a:pPr>
                      <a:r>
                        <a:rPr lang="fr-FR" sz="2400">
                          <a:effectLst/>
                          <a:latin typeface="Arial" panose="020B0604020202020204" pitchFamily="34" charset="0"/>
                          <a:ea typeface="Calibri" panose="020F0502020204030204" pitchFamily="34" charset="0"/>
                          <a:cs typeface="Arial" panose="020B0604020202020204" pitchFamily="34" charset="0"/>
                        </a:rPr>
                        <a:t>-</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a:noFill/>
                    </a:lnT>
                    <a:lnB>
                      <a:noFill/>
                    </a:lnB>
                  </a:tcPr>
                </a:tc>
                <a:tc>
                  <a:txBody>
                    <a:bodyPr/>
                    <a:lstStyle/>
                    <a:p>
                      <a:pPr algn="ctr">
                        <a:lnSpc>
                          <a:spcPct val="107000"/>
                        </a:lnSpc>
                        <a:spcAft>
                          <a:spcPts val="0"/>
                        </a:spcAft>
                      </a:pPr>
                      <a:r>
                        <a:rPr lang="fr-FR" sz="2400" b="1">
                          <a:effectLst/>
                          <a:latin typeface="Arial" panose="020B0604020202020204" pitchFamily="34" charset="0"/>
                          <a:ea typeface="Calibri" panose="020F0502020204030204" pitchFamily="34" charset="0"/>
                          <a:cs typeface="Arial" panose="020B0604020202020204" pitchFamily="34" charset="0"/>
                        </a:rPr>
                        <a:t>&lt;0,0001</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a:noFill/>
                    </a:lnT>
                    <a:lnB>
                      <a:noFill/>
                    </a:lnB>
                  </a:tcPr>
                </a:tc>
                <a:extLst>
                  <a:ext uri="{0D108BD9-81ED-4DB2-BD59-A6C34878D82A}">
                    <a16:rowId xmlns="" xmlns:a16="http://schemas.microsoft.com/office/drawing/2014/main" val="871054449"/>
                  </a:ext>
                </a:extLst>
              </a:tr>
              <a:tr h="839214">
                <a:tc>
                  <a:txBody>
                    <a:bodyPr/>
                    <a:lstStyle/>
                    <a:p>
                      <a:pPr>
                        <a:lnSpc>
                          <a:spcPct val="107000"/>
                        </a:lnSpc>
                        <a:spcAft>
                          <a:spcPts val="0"/>
                        </a:spcAft>
                      </a:pPr>
                      <a:r>
                        <a:rPr lang="fr-CM" sz="2400">
                          <a:effectLst/>
                          <a:latin typeface="Arial" panose="020B0604020202020204" pitchFamily="34" charset="0"/>
                          <a:ea typeface="Calibri" panose="020F0502020204030204" pitchFamily="34" charset="0"/>
                          <a:cs typeface="Arial" panose="020B0604020202020204" pitchFamily="34" charset="0"/>
                        </a:rPr>
                        <a:t>Panne de médicament</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a:noFill/>
                    </a:lnT>
                    <a:lnB>
                      <a:noFill/>
                    </a:lnB>
                  </a:tcPr>
                </a:tc>
                <a:tc>
                  <a:txBody>
                    <a:bodyPr/>
                    <a:lstStyle/>
                    <a:p>
                      <a:pPr algn="ctr">
                        <a:lnSpc>
                          <a:spcPct val="107000"/>
                        </a:lnSpc>
                        <a:spcAft>
                          <a:spcPts val="0"/>
                        </a:spcAft>
                      </a:pPr>
                      <a:r>
                        <a:rPr lang="fr-FR" sz="2400">
                          <a:effectLst/>
                          <a:latin typeface="Arial" panose="020B0604020202020204" pitchFamily="34" charset="0"/>
                          <a:ea typeface="Calibri" panose="020F0502020204030204" pitchFamily="34" charset="0"/>
                          <a:cs typeface="Arial" panose="020B0604020202020204" pitchFamily="34" charset="0"/>
                        </a:rPr>
                        <a:t>2(7,14)</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a:noFill/>
                    </a:lnT>
                    <a:lnB>
                      <a:noFill/>
                    </a:lnB>
                  </a:tcPr>
                </a:tc>
                <a:tc>
                  <a:txBody>
                    <a:bodyPr/>
                    <a:lstStyle/>
                    <a:p>
                      <a:pPr algn="ctr">
                        <a:lnSpc>
                          <a:spcPct val="107000"/>
                        </a:lnSpc>
                        <a:spcAft>
                          <a:spcPts val="0"/>
                        </a:spcAft>
                      </a:pPr>
                      <a:r>
                        <a:rPr lang="fr-FR" sz="2400">
                          <a:effectLst/>
                          <a:latin typeface="Arial" panose="020B0604020202020204" pitchFamily="34" charset="0"/>
                          <a:ea typeface="Calibri" panose="020F0502020204030204" pitchFamily="34" charset="0"/>
                          <a:cs typeface="Arial" panose="020B0604020202020204" pitchFamily="34" charset="0"/>
                        </a:rPr>
                        <a:t>1(1,64)</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a:noFill/>
                    </a:lnT>
                    <a:lnB>
                      <a:noFill/>
                    </a:lnB>
                  </a:tcPr>
                </a:tc>
                <a:tc>
                  <a:txBody>
                    <a:bodyPr/>
                    <a:lstStyle/>
                    <a:p>
                      <a:pPr algn="ctr">
                        <a:lnSpc>
                          <a:spcPct val="107000"/>
                        </a:lnSpc>
                        <a:spcAft>
                          <a:spcPts val="0"/>
                        </a:spcAft>
                      </a:pPr>
                      <a:r>
                        <a:rPr lang="fr-FR" sz="2400">
                          <a:effectLst/>
                          <a:latin typeface="Arial" panose="020B0604020202020204" pitchFamily="34" charset="0"/>
                          <a:ea typeface="Calibri" panose="020F0502020204030204" pitchFamily="34" charset="0"/>
                          <a:cs typeface="Arial" panose="020B0604020202020204" pitchFamily="34" charset="0"/>
                        </a:rPr>
                        <a:t>4,61(0,40-53,17)</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a:noFill/>
                    </a:lnT>
                    <a:lnB>
                      <a:noFill/>
                    </a:lnB>
                  </a:tcPr>
                </a:tc>
                <a:tc>
                  <a:txBody>
                    <a:bodyPr/>
                    <a:lstStyle/>
                    <a:p>
                      <a:pPr algn="ctr">
                        <a:lnSpc>
                          <a:spcPct val="107000"/>
                        </a:lnSpc>
                        <a:spcAft>
                          <a:spcPts val="0"/>
                        </a:spcAft>
                      </a:pPr>
                      <a:r>
                        <a:rPr lang="fr-FR" sz="2400">
                          <a:effectLst/>
                          <a:latin typeface="Arial" panose="020B0604020202020204" pitchFamily="34" charset="0"/>
                          <a:ea typeface="Calibri" panose="020F0502020204030204" pitchFamily="34" charset="0"/>
                          <a:cs typeface="Arial" panose="020B0604020202020204" pitchFamily="34" charset="0"/>
                        </a:rPr>
                        <a:t>0,18</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a:noFill/>
                    </a:lnT>
                    <a:lnB>
                      <a:noFill/>
                    </a:lnB>
                  </a:tcPr>
                </a:tc>
                <a:extLst>
                  <a:ext uri="{0D108BD9-81ED-4DB2-BD59-A6C34878D82A}">
                    <a16:rowId xmlns="" xmlns:a16="http://schemas.microsoft.com/office/drawing/2014/main" val="766558368"/>
                  </a:ext>
                </a:extLst>
              </a:tr>
              <a:tr h="473841">
                <a:tc>
                  <a:txBody>
                    <a:bodyPr/>
                    <a:lstStyle/>
                    <a:p>
                      <a:pPr>
                        <a:lnSpc>
                          <a:spcPct val="107000"/>
                        </a:lnSpc>
                        <a:spcAft>
                          <a:spcPts val="0"/>
                        </a:spcAft>
                      </a:pPr>
                      <a:r>
                        <a:rPr lang="fr-CM" sz="2400">
                          <a:effectLst/>
                          <a:latin typeface="Arial" panose="020B0604020202020204" pitchFamily="34" charset="0"/>
                          <a:ea typeface="Calibri" panose="020F0502020204030204" pitchFamily="34" charset="0"/>
                          <a:cs typeface="Arial" panose="020B0604020202020204" pitchFamily="34" charset="0"/>
                        </a:rPr>
                        <a:t>Poly médication</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a:noFill/>
                    </a:lnT>
                    <a:lnB>
                      <a:noFill/>
                    </a:lnB>
                  </a:tcPr>
                </a:tc>
                <a:tc>
                  <a:txBody>
                    <a:bodyPr/>
                    <a:lstStyle/>
                    <a:p>
                      <a:pPr algn="ctr">
                        <a:lnSpc>
                          <a:spcPct val="107000"/>
                        </a:lnSpc>
                        <a:spcAft>
                          <a:spcPts val="0"/>
                        </a:spcAft>
                      </a:pPr>
                      <a:r>
                        <a:rPr lang="fr-FR" sz="2400">
                          <a:effectLst/>
                          <a:latin typeface="Arial" panose="020B0604020202020204" pitchFamily="34" charset="0"/>
                          <a:ea typeface="Calibri" panose="020F0502020204030204" pitchFamily="34" charset="0"/>
                          <a:cs typeface="Arial" panose="020B0604020202020204" pitchFamily="34" charset="0"/>
                        </a:rPr>
                        <a:t>10(35,71)</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a:noFill/>
                    </a:lnT>
                    <a:lnB>
                      <a:noFill/>
                    </a:lnB>
                  </a:tcPr>
                </a:tc>
                <a:tc>
                  <a:txBody>
                    <a:bodyPr/>
                    <a:lstStyle/>
                    <a:p>
                      <a:pPr algn="ctr">
                        <a:lnSpc>
                          <a:spcPct val="107000"/>
                        </a:lnSpc>
                        <a:spcAft>
                          <a:spcPts val="0"/>
                        </a:spcAft>
                      </a:pPr>
                      <a:r>
                        <a:rPr lang="fr-FR" sz="2400">
                          <a:effectLst/>
                          <a:latin typeface="Arial" panose="020B0604020202020204" pitchFamily="34" charset="0"/>
                          <a:ea typeface="Calibri" panose="020F0502020204030204" pitchFamily="34" charset="0"/>
                          <a:cs typeface="Arial" panose="020B0604020202020204" pitchFamily="34" charset="0"/>
                        </a:rPr>
                        <a:t>7(11,48)</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a:noFill/>
                    </a:lnT>
                    <a:lnB>
                      <a:noFill/>
                    </a:lnB>
                  </a:tcPr>
                </a:tc>
                <a:tc>
                  <a:txBody>
                    <a:bodyPr/>
                    <a:lstStyle/>
                    <a:p>
                      <a:pPr algn="ctr">
                        <a:lnSpc>
                          <a:spcPct val="107000"/>
                        </a:lnSpc>
                        <a:spcAft>
                          <a:spcPts val="0"/>
                        </a:spcAft>
                      </a:pPr>
                      <a:r>
                        <a:rPr lang="fr-FR" sz="2400">
                          <a:effectLst/>
                          <a:latin typeface="Arial" panose="020B0604020202020204" pitchFamily="34" charset="0"/>
                          <a:ea typeface="Calibri" panose="020F0502020204030204" pitchFamily="34" charset="0"/>
                          <a:cs typeface="Arial" panose="020B0604020202020204" pitchFamily="34" charset="0"/>
                        </a:rPr>
                        <a:t>4,28(1,42-12,91)</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a:noFill/>
                    </a:lnT>
                    <a:lnB>
                      <a:noFill/>
                    </a:lnB>
                  </a:tcPr>
                </a:tc>
                <a:tc>
                  <a:txBody>
                    <a:bodyPr/>
                    <a:lstStyle/>
                    <a:p>
                      <a:pPr algn="ctr">
                        <a:lnSpc>
                          <a:spcPct val="107000"/>
                        </a:lnSpc>
                        <a:spcAft>
                          <a:spcPts val="0"/>
                        </a:spcAft>
                      </a:pPr>
                      <a:r>
                        <a:rPr lang="fr-FR" sz="2400" b="1" dirty="0">
                          <a:effectLst/>
                          <a:latin typeface="Arial" panose="020B0604020202020204" pitchFamily="34" charset="0"/>
                          <a:ea typeface="Calibri" panose="020F0502020204030204" pitchFamily="34" charset="0"/>
                          <a:cs typeface="Arial" panose="020B0604020202020204" pitchFamily="34" charset="0"/>
                        </a:rPr>
                        <a:t>0,007</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a:noFill/>
                    </a:lnT>
                    <a:lnB>
                      <a:noFill/>
                    </a:lnB>
                  </a:tcPr>
                </a:tc>
                <a:extLst>
                  <a:ext uri="{0D108BD9-81ED-4DB2-BD59-A6C34878D82A}">
                    <a16:rowId xmlns="" xmlns:a16="http://schemas.microsoft.com/office/drawing/2014/main" val="2459017654"/>
                  </a:ext>
                </a:extLst>
              </a:tr>
              <a:tr h="839214">
                <a:tc>
                  <a:txBody>
                    <a:bodyPr/>
                    <a:lstStyle/>
                    <a:p>
                      <a:pPr>
                        <a:lnSpc>
                          <a:spcPct val="107000"/>
                        </a:lnSpc>
                        <a:spcAft>
                          <a:spcPts val="0"/>
                        </a:spcAft>
                      </a:pPr>
                      <a:r>
                        <a:rPr lang="fr-CM" sz="2400" dirty="0">
                          <a:effectLst/>
                          <a:latin typeface="Arial" panose="020B0604020202020204" pitchFamily="34" charset="0"/>
                          <a:ea typeface="Calibri" panose="020F0502020204030204" pitchFamily="34" charset="0"/>
                          <a:cs typeface="Arial" panose="020B0604020202020204" pitchFamily="34" charset="0"/>
                        </a:rPr>
                        <a:t>Effets indésirables</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effectLst/>
                          <a:latin typeface="Arial" panose="020B0604020202020204" pitchFamily="34" charset="0"/>
                          <a:ea typeface="Calibri" panose="020F0502020204030204" pitchFamily="34" charset="0"/>
                          <a:cs typeface="Arial" panose="020B0604020202020204" pitchFamily="34" charset="0"/>
                        </a:rPr>
                        <a:t>1(3,57)</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effectLst/>
                          <a:latin typeface="Arial" panose="020B0604020202020204" pitchFamily="34" charset="0"/>
                          <a:ea typeface="Calibri" panose="020F0502020204030204" pitchFamily="34" charset="0"/>
                          <a:cs typeface="Arial" panose="020B0604020202020204" pitchFamily="34" charset="0"/>
                        </a:rPr>
                        <a:t>0(00,00)</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a:effectLst/>
                          <a:latin typeface="Arial" panose="020B0604020202020204" pitchFamily="34" charset="0"/>
                          <a:ea typeface="Calibri" panose="020F0502020204030204" pitchFamily="34" charset="0"/>
                          <a:cs typeface="Arial" panose="020B0604020202020204" pitchFamily="34" charset="0"/>
                        </a:rPr>
                        <a:t>-</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fr-FR" sz="2400" dirty="0">
                          <a:effectLst/>
                          <a:latin typeface="Arial" panose="020B0604020202020204" pitchFamily="34" charset="0"/>
                          <a:ea typeface="Calibri" panose="020F0502020204030204" pitchFamily="34" charset="0"/>
                          <a:cs typeface="Arial" panose="020B0604020202020204" pitchFamily="34" charset="0"/>
                        </a:rPr>
                        <a:t>0,13</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44451" marR="44451" marT="9525"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489343441"/>
                  </a:ext>
                </a:extLst>
              </a:tr>
            </a:tbl>
          </a:graphicData>
        </a:graphic>
      </p:graphicFrame>
      <p:sp>
        <p:nvSpPr>
          <p:cNvPr id="12" name="Ellipse 11"/>
          <p:cNvSpPr/>
          <p:nvPr/>
        </p:nvSpPr>
        <p:spPr>
          <a:xfrm>
            <a:off x="10346378" y="3382555"/>
            <a:ext cx="1205345" cy="37407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Ellipse 12"/>
          <p:cNvSpPr/>
          <p:nvPr/>
        </p:nvSpPr>
        <p:spPr>
          <a:xfrm>
            <a:off x="10346379" y="4245273"/>
            <a:ext cx="1205345" cy="439291"/>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Ellipse 13"/>
          <p:cNvSpPr/>
          <p:nvPr/>
        </p:nvSpPr>
        <p:spPr>
          <a:xfrm>
            <a:off x="10346378" y="5580859"/>
            <a:ext cx="1205345" cy="4572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580571" y="4245273"/>
            <a:ext cx="10971152" cy="5444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8841188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2509" y="1277008"/>
            <a:ext cx="11526982" cy="5444471"/>
          </a:xfrm>
        </p:spPr>
        <p:txBody>
          <a:bodyPr>
            <a:noAutofit/>
          </a:bodyPr>
          <a:lstStyle/>
          <a:p>
            <a:pPr lvl="0">
              <a:lnSpc>
                <a:spcPct val="150000"/>
              </a:lnSpc>
              <a:buFont typeface="Calibri" panose="020F0502020204030204" pitchFamily="34" charset="0"/>
              <a:buChar char="-"/>
            </a:pPr>
            <a:r>
              <a:rPr lang="fr-BE" dirty="0">
                <a:cs typeface="Arial" panose="020B0604020202020204" pitchFamily="34" charset="0"/>
              </a:rPr>
              <a:t> </a:t>
            </a:r>
            <a:r>
              <a:rPr lang="fr-BE" dirty="0">
                <a:latin typeface="Arial" panose="020B0604020202020204" pitchFamily="34" charset="0"/>
                <a:cs typeface="Arial" panose="020B0604020202020204" pitchFamily="34" charset="0"/>
              </a:rPr>
              <a:t>Caractéristiques sociodémographiques similaires entre les deux groupes . </a:t>
            </a:r>
            <a:endParaRPr lang="fr-FR" dirty="0">
              <a:latin typeface="Arial" panose="020B0604020202020204" pitchFamily="34" charset="0"/>
              <a:cs typeface="Arial" panose="020B0604020202020204" pitchFamily="34" charset="0"/>
            </a:endParaRPr>
          </a:p>
          <a:p>
            <a:pPr lvl="0">
              <a:lnSpc>
                <a:spcPct val="150000"/>
              </a:lnSpc>
              <a:buFont typeface="Calibri" panose="020F0502020204030204" pitchFamily="34" charset="0"/>
              <a:buChar char="-"/>
            </a:pPr>
            <a:r>
              <a:rPr lang="fr-CM" dirty="0">
                <a:latin typeface="Arial" panose="020B0604020202020204" pitchFamily="34" charset="0"/>
                <a:cs typeface="Arial" panose="020B0604020202020204" pitchFamily="34" charset="0"/>
              </a:rPr>
              <a:t>Les AVK </a:t>
            </a:r>
            <a:r>
              <a:rPr lang="fr-CM" dirty="0" smtClean="0">
                <a:latin typeface="Arial" panose="020B0604020202020204" pitchFamily="34" charset="0"/>
                <a:cs typeface="Arial" panose="020B0604020202020204" pitchFamily="34" charset="0"/>
              </a:rPr>
              <a:t>restent les plus </a:t>
            </a:r>
            <a:r>
              <a:rPr lang="fr-CM">
                <a:latin typeface="Arial" panose="020B0604020202020204" pitchFamily="34" charset="0"/>
                <a:cs typeface="Arial" panose="020B0604020202020204" pitchFamily="34" charset="0"/>
              </a:rPr>
              <a:t>prescrits </a:t>
            </a:r>
            <a:r>
              <a:rPr lang="fr-CM" smtClean="0">
                <a:latin typeface="Arial" panose="020B0604020202020204" pitchFamily="34" charset="0"/>
                <a:cs typeface="Arial" panose="020B0604020202020204" pitchFamily="34" charset="0"/>
              </a:rPr>
              <a:t>chez nos </a:t>
            </a:r>
            <a:r>
              <a:rPr lang="fr-CM" dirty="0">
                <a:latin typeface="Arial" panose="020B0604020202020204" pitchFamily="34" charset="0"/>
                <a:cs typeface="Arial" panose="020B0604020202020204" pitchFamily="34" charset="0"/>
              </a:rPr>
              <a:t>patients.</a:t>
            </a:r>
            <a:endParaRPr lang="fr-FR" dirty="0">
              <a:latin typeface="Arial" panose="020B0604020202020204" pitchFamily="34" charset="0"/>
              <a:cs typeface="Arial" panose="020B0604020202020204" pitchFamily="34" charset="0"/>
            </a:endParaRPr>
          </a:p>
          <a:p>
            <a:pPr lvl="0">
              <a:lnSpc>
                <a:spcPct val="150000"/>
              </a:lnSpc>
              <a:buFont typeface="Calibri" panose="020F0502020204030204" pitchFamily="34" charset="0"/>
              <a:buChar char="-"/>
            </a:pPr>
            <a:r>
              <a:rPr lang="fr-CM" dirty="0">
                <a:latin typeface="Arial" panose="020B0604020202020204" pitchFamily="34" charset="0"/>
                <a:cs typeface="Arial" panose="020B0604020202020204" pitchFamily="34" charset="0"/>
              </a:rPr>
              <a:t>L’</a:t>
            </a:r>
            <a:r>
              <a:rPr lang="fr-FR" dirty="0">
                <a:latin typeface="Arial" panose="020B0604020202020204" pitchFamily="34" charset="0"/>
                <a:cs typeface="Arial" panose="020B0604020202020204" pitchFamily="34" charset="0"/>
              </a:rPr>
              <a:t>observance était élevée (score 8/8) chez plus de 2/3 des patients sous AVK  contre 1/4 des patients sous AOD et cette différence était statistiquement significative</a:t>
            </a:r>
            <a:r>
              <a:rPr lang="fr-FR" dirty="0" smtClean="0">
                <a:latin typeface="Arial" panose="020B0604020202020204" pitchFamily="34" charset="0"/>
                <a:cs typeface="Arial" panose="020B0604020202020204" pitchFamily="34" charset="0"/>
              </a:rPr>
              <a:t>.</a:t>
            </a:r>
          </a:p>
          <a:p>
            <a:pPr lvl="0">
              <a:lnSpc>
                <a:spcPct val="150000"/>
              </a:lnSpc>
              <a:buFont typeface="Calibri" panose="020F0502020204030204" pitchFamily="34" charset="0"/>
              <a:buChar char="-"/>
            </a:pPr>
            <a:r>
              <a:rPr lang="fr-FR" dirty="0">
                <a:latin typeface="Arial" panose="020B0604020202020204" pitchFamily="34" charset="0"/>
                <a:cs typeface="Arial" panose="020B0604020202020204" pitchFamily="34" charset="0"/>
              </a:rPr>
              <a:t>Les principales raisons de la non observance évoquées : </a:t>
            </a:r>
            <a:r>
              <a:rPr lang="fr-CM" dirty="0">
                <a:latin typeface="Arial" panose="020B0604020202020204" pitchFamily="34" charset="0"/>
                <a:cs typeface="Arial" panose="020B0604020202020204" pitchFamily="34" charset="0"/>
              </a:rPr>
              <a:t>l’oubli  ; </a:t>
            </a:r>
            <a:r>
              <a:rPr lang="fr-CM" dirty="0">
                <a:solidFill>
                  <a:srgbClr val="FF0000"/>
                </a:solidFill>
                <a:latin typeface="Arial" panose="020B0604020202020204" pitchFamily="34" charset="0"/>
                <a:cs typeface="Arial" panose="020B0604020202020204" pitchFamily="34" charset="0"/>
              </a:rPr>
              <a:t>le coût du traitement</a:t>
            </a:r>
            <a:r>
              <a:rPr lang="fr-CM" dirty="0">
                <a:latin typeface="Arial" panose="020B0604020202020204" pitchFamily="34" charset="0"/>
                <a:cs typeface="Arial" panose="020B0604020202020204" pitchFamily="34" charset="0"/>
              </a:rPr>
              <a:t> et la </a:t>
            </a:r>
            <a:r>
              <a:rPr lang="fr-CM" dirty="0" smtClean="0">
                <a:latin typeface="Arial" panose="020B0604020202020204" pitchFamily="34" charset="0"/>
                <a:cs typeface="Arial" panose="020B0604020202020204" pitchFamily="34" charset="0"/>
              </a:rPr>
              <a:t>poly médication.</a:t>
            </a:r>
            <a:endParaRPr lang="fr-FR" dirty="0">
              <a:latin typeface="Arial" panose="020B0604020202020204" pitchFamily="34" charset="0"/>
              <a:cs typeface="Arial" panose="020B0604020202020204" pitchFamily="34" charset="0"/>
            </a:endParaRPr>
          </a:p>
          <a:p>
            <a:pPr>
              <a:lnSpc>
                <a:spcPct val="150000"/>
              </a:lnSpc>
              <a:buFont typeface="Calibri" panose="020F0502020204030204" pitchFamily="34" charset="0"/>
              <a:buChar char="-"/>
            </a:pPr>
            <a:endParaRPr lang="fr-FR" dirty="0">
              <a:ea typeface="Calibri" panose="020F0502020204030204" pitchFamily="34" charset="0"/>
              <a:cs typeface="Arial" panose="020B0604020202020204" pitchFamily="34" charset="0"/>
            </a:endParaRPr>
          </a:p>
          <a:p>
            <a:pPr>
              <a:lnSpc>
                <a:spcPct val="150000"/>
              </a:lnSpc>
              <a:buFont typeface="Calibri" panose="020F0502020204030204" pitchFamily="34" charset="0"/>
              <a:buChar char="-"/>
            </a:pPr>
            <a:endParaRPr lang="fr-FR" dirty="0"/>
          </a:p>
        </p:txBody>
      </p:sp>
      <p:sp>
        <p:nvSpPr>
          <p:cNvPr id="4" name="Titre 1">
            <a:extLst>
              <a:ext uri="{FF2B5EF4-FFF2-40B4-BE49-F238E27FC236}">
                <a16:creationId xmlns="" xmlns:a16="http://schemas.microsoft.com/office/drawing/2014/main" id="{65C53ACC-3C79-4E27-BA18-8CC320F31E0F}"/>
              </a:ext>
            </a:extLst>
          </p:cNvPr>
          <p:cNvSpPr>
            <a:spLocks noGrp="1"/>
          </p:cNvSpPr>
          <p:nvPr>
            <p:ph type="title"/>
          </p:nvPr>
        </p:nvSpPr>
        <p:spPr>
          <a:xfrm>
            <a:off x="1216572" y="185016"/>
            <a:ext cx="9758856" cy="911883"/>
          </a:xfrm>
          <a:ln w="28575">
            <a:solidFill>
              <a:srgbClr val="C00000"/>
            </a:solidFill>
          </a:ln>
        </p:spPr>
        <p:txBody>
          <a:bodyPr>
            <a:normAutofit/>
          </a:bodyPr>
          <a:lstStyle/>
          <a:p>
            <a:pPr algn="ctr"/>
            <a:r>
              <a:rPr lang="fr-FR" sz="4000" b="1" dirty="0" smtClean="0">
                <a:solidFill>
                  <a:srgbClr val="0070C0"/>
                </a:solidFill>
                <a:latin typeface="Arial" panose="020B0604020202020204" pitchFamily="34" charset="0"/>
                <a:cs typeface="Arial" panose="020B0604020202020204" pitchFamily="34" charset="0"/>
              </a:rPr>
              <a:t>Conclusion</a:t>
            </a:r>
            <a:r>
              <a:rPr lang="fr-FR" sz="4000" b="1" dirty="0" smtClean="0">
                <a:latin typeface="Arial" panose="020B0604020202020204" pitchFamily="34" charset="0"/>
                <a:cs typeface="Arial" panose="020B0604020202020204" pitchFamily="34" charset="0"/>
              </a:rPr>
              <a:t> </a:t>
            </a:r>
            <a:endParaRPr lang="fr-FR" sz="4000" b="1" dirty="0">
              <a:latin typeface="Arial" panose="020B0604020202020204" pitchFamily="34" charset="0"/>
              <a:cs typeface="Arial" panose="020B0604020202020204" pitchFamily="34" charset="0"/>
            </a:endParaRPr>
          </a:p>
        </p:txBody>
      </p:sp>
      <p:sp>
        <p:nvSpPr>
          <p:cNvPr id="2" name="Espace réservé du numéro de diapositive 1">
            <a:extLst>
              <a:ext uri="{FF2B5EF4-FFF2-40B4-BE49-F238E27FC236}">
                <a16:creationId xmlns="" xmlns:a16="http://schemas.microsoft.com/office/drawing/2014/main" id="{197C553B-F168-4C14-A141-776FC4EA5A5A}"/>
              </a:ext>
            </a:extLst>
          </p:cNvPr>
          <p:cNvSpPr>
            <a:spLocks noGrp="1"/>
          </p:cNvSpPr>
          <p:nvPr>
            <p:ph type="sldNum" sz="quarter" idx="12"/>
          </p:nvPr>
        </p:nvSpPr>
        <p:spPr/>
        <p:txBody>
          <a:bodyPr/>
          <a:lstStyle/>
          <a:p>
            <a:fld id="{C726E3DA-E81E-41E7-88E5-E924F532AD58}" type="slidenum">
              <a:rPr lang="fr-FR" sz="2000"/>
              <a:t>19</a:t>
            </a:fld>
            <a:endParaRPr lang="fr-FR" sz="2000" dirty="0"/>
          </a:p>
        </p:txBody>
      </p:sp>
    </p:spTree>
    <p:extLst>
      <p:ext uri="{BB962C8B-B14F-4D97-AF65-F5344CB8AC3E}">
        <p14:creationId xmlns:p14="http://schemas.microsoft.com/office/powerpoint/2010/main" val="26394681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 xmlns:a16="http://schemas.microsoft.com/office/drawing/2014/main" id="{65C53ACC-3C79-4E27-BA18-8CC320F31E0F}"/>
              </a:ext>
            </a:extLst>
          </p:cNvPr>
          <p:cNvSpPr>
            <a:spLocks noGrp="1"/>
          </p:cNvSpPr>
          <p:nvPr>
            <p:ph type="title"/>
          </p:nvPr>
        </p:nvSpPr>
        <p:spPr>
          <a:xfrm>
            <a:off x="838200" y="365125"/>
            <a:ext cx="10515600" cy="814747"/>
          </a:xfrm>
          <a:ln w="28575">
            <a:solidFill>
              <a:srgbClr val="C00000"/>
            </a:solidFill>
          </a:ln>
        </p:spPr>
        <p:txBody>
          <a:bodyPr/>
          <a:lstStyle/>
          <a:p>
            <a:pPr algn="ctr"/>
            <a:r>
              <a:rPr lang="fr-FR" b="1" dirty="0" smtClean="0">
                <a:solidFill>
                  <a:srgbClr val="0070C0"/>
                </a:solidFill>
                <a:latin typeface="+mn-lt"/>
                <a:cs typeface="Times New Roman" panose="02020603050405020304" pitchFamily="18" charset="0"/>
              </a:rPr>
              <a:t>Plan</a:t>
            </a:r>
            <a:endParaRPr lang="fr-FR" b="1" dirty="0">
              <a:solidFill>
                <a:srgbClr val="0070C0"/>
              </a:solidFill>
              <a:latin typeface="+mn-lt"/>
              <a:cs typeface="Times New Roman" panose="02020603050405020304" pitchFamily="18" charset="0"/>
            </a:endParaRPr>
          </a:p>
        </p:txBody>
      </p:sp>
      <p:sp>
        <p:nvSpPr>
          <p:cNvPr id="5" name="Espace réservé du contenu 2">
            <a:extLst>
              <a:ext uri="{FF2B5EF4-FFF2-40B4-BE49-F238E27FC236}">
                <a16:creationId xmlns="" xmlns:a16="http://schemas.microsoft.com/office/drawing/2014/main" id="{1C05C784-F8A9-40F2-A073-50BD1D1EC319}"/>
              </a:ext>
            </a:extLst>
          </p:cNvPr>
          <p:cNvSpPr>
            <a:spLocks noGrp="1"/>
          </p:cNvSpPr>
          <p:nvPr>
            <p:ph idx="1"/>
          </p:nvPr>
        </p:nvSpPr>
        <p:spPr>
          <a:xfrm>
            <a:off x="838200" y="1825625"/>
            <a:ext cx="10515600" cy="4351339"/>
          </a:xfrm>
        </p:spPr>
        <p:txBody>
          <a:bodyPr>
            <a:normAutofit/>
          </a:bodyPr>
          <a:lstStyle/>
          <a:p>
            <a:pPr>
              <a:buFont typeface="Wingdings" panose="05000000000000000000" pitchFamily="2" charset="2"/>
              <a:buChar char="Ø"/>
            </a:pPr>
            <a:r>
              <a:rPr lang="fr-FR" sz="3200" dirty="0" smtClean="0">
                <a:latin typeface="Arial" panose="020B0604020202020204" pitchFamily="34" charset="0"/>
                <a:cs typeface="Arial" panose="020B0604020202020204" pitchFamily="34" charset="0"/>
              </a:rPr>
              <a:t>Introduction</a:t>
            </a:r>
          </a:p>
          <a:p>
            <a:pPr marL="0" indent="0">
              <a:buNone/>
            </a:pPr>
            <a:endParaRPr lang="fr-FR" sz="8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fr-FR" sz="3200" dirty="0" smtClean="0">
                <a:latin typeface="Arial" panose="020B0604020202020204" pitchFamily="34" charset="0"/>
                <a:cs typeface="Arial" panose="020B0604020202020204" pitchFamily="34" charset="0"/>
              </a:rPr>
              <a:t>Objectifs</a:t>
            </a:r>
          </a:p>
          <a:p>
            <a:pPr marL="0" indent="0">
              <a:buNone/>
            </a:pPr>
            <a:endParaRPr lang="fr-FR" sz="8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fr-FR" sz="3200" dirty="0" smtClean="0">
                <a:latin typeface="Arial" panose="020B0604020202020204" pitchFamily="34" charset="0"/>
                <a:cs typeface="Arial" panose="020B0604020202020204" pitchFamily="34" charset="0"/>
              </a:rPr>
              <a:t>Méthodologie</a:t>
            </a:r>
          </a:p>
          <a:p>
            <a:pPr marL="0" indent="0">
              <a:buNone/>
            </a:pPr>
            <a:endParaRPr lang="fr-FR" sz="8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fr-FR" sz="3200" dirty="0" smtClean="0">
                <a:latin typeface="Arial" panose="020B0604020202020204" pitchFamily="34" charset="0"/>
                <a:cs typeface="Arial" panose="020B0604020202020204" pitchFamily="34" charset="0"/>
              </a:rPr>
              <a:t>Résultats Et Discussion</a:t>
            </a:r>
          </a:p>
          <a:p>
            <a:pPr marL="0" indent="0">
              <a:buNone/>
            </a:pPr>
            <a:endParaRPr lang="fr-FR" sz="800" dirty="0" smtClean="0">
              <a:latin typeface="Arial" panose="020B0604020202020204" pitchFamily="34" charset="0"/>
              <a:cs typeface="Arial" panose="020B0604020202020204" pitchFamily="34" charset="0"/>
            </a:endParaRPr>
          </a:p>
          <a:p>
            <a:pPr>
              <a:buFont typeface="Wingdings" panose="05000000000000000000" pitchFamily="2" charset="2"/>
              <a:buChar char="Ø"/>
            </a:pPr>
            <a:r>
              <a:rPr lang="fr-FR" sz="3200" dirty="0" smtClean="0">
                <a:latin typeface="Arial" panose="020B0604020202020204" pitchFamily="34" charset="0"/>
                <a:cs typeface="Arial" panose="020B0604020202020204" pitchFamily="34" charset="0"/>
              </a:rPr>
              <a:t>Conclusion</a:t>
            </a:r>
          </a:p>
        </p:txBody>
      </p:sp>
      <p:sp>
        <p:nvSpPr>
          <p:cNvPr id="2" name="Espace réservé du numéro de diapositive 1">
            <a:extLst>
              <a:ext uri="{FF2B5EF4-FFF2-40B4-BE49-F238E27FC236}">
                <a16:creationId xmlns="" xmlns:a16="http://schemas.microsoft.com/office/drawing/2014/main" id="{C4C2D0B9-3FC1-42D4-8439-CCAA8CD7F44F}"/>
              </a:ext>
            </a:extLst>
          </p:cNvPr>
          <p:cNvSpPr>
            <a:spLocks noGrp="1"/>
          </p:cNvSpPr>
          <p:nvPr>
            <p:ph type="sldNum" sz="quarter" idx="12"/>
          </p:nvPr>
        </p:nvSpPr>
        <p:spPr/>
        <p:txBody>
          <a:bodyPr/>
          <a:lstStyle/>
          <a:p>
            <a:fld id="{C726E3DA-E81E-41E7-88E5-E924F532AD58}" type="slidenum">
              <a:rPr lang="fr-FR" sz="2000"/>
              <a:t>2</a:t>
            </a:fld>
            <a:endParaRPr lang="fr-FR" sz="2000" dirty="0"/>
          </a:p>
        </p:txBody>
      </p:sp>
    </p:spTree>
    <p:extLst>
      <p:ext uri="{BB962C8B-B14F-4D97-AF65-F5344CB8AC3E}">
        <p14:creationId xmlns:p14="http://schemas.microsoft.com/office/powerpoint/2010/main" val="36422243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0" indent="0">
              <a:buNone/>
            </a:pPr>
            <a:endParaRPr lang="fr-CM" sz="5400" dirty="0" smtClean="0"/>
          </a:p>
          <a:p>
            <a:pPr marL="0" indent="0">
              <a:buNone/>
            </a:pPr>
            <a:endParaRPr lang="fr-CM" sz="5400" dirty="0"/>
          </a:p>
          <a:p>
            <a:pPr marL="0" indent="0">
              <a:buNone/>
            </a:pPr>
            <a:r>
              <a:rPr lang="fr-CM" sz="5400" dirty="0" smtClean="0"/>
              <a:t>           Nous vous remercions </a:t>
            </a:r>
            <a:endParaRPr lang="fr-FR" sz="5400" dirty="0"/>
          </a:p>
        </p:txBody>
      </p:sp>
      <p:sp>
        <p:nvSpPr>
          <p:cNvPr id="4" name="Espace réservé du numéro de diapositive 3"/>
          <p:cNvSpPr>
            <a:spLocks noGrp="1"/>
          </p:cNvSpPr>
          <p:nvPr>
            <p:ph type="sldNum" sz="quarter" idx="12"/>
          </p:nvPr>
        </p:nvSpPr>
        <p:spPr/>
        <p:txBody>
          <a:bodyPr/>
          <a:lstStyle/>
          <a:p>
            <a:fld id="{C726E3DA-E81E-41E7-88E5-E924F532AD58}" type="slidenum">
              <a:rPr lang="fr-FR" smtClean="0"/>
              <a:t>20</a:t>
            </a:fld>
            <a:endParaRPr lang="fr-FR"/>
          </a:p>
        </p:txBody>
      </p:sp>
    </p:spTree>
    <p:extLst>
      <p:ext uri="{BB962C8B-B14F-4D97-AF65-F5344CB8AC3E}">
        <p14:creationId xmlns:p14="http://schemas.microsoft.com/office/powerpoint/2010/main" val="21327656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1" y="1332176"/>
            <a:ext cx="6844144" cy="4871873"/>
          </a:xfrm>
        </p:spPr>
        <p:txBody>
          <a:bodyPr>
            <a:normAutofit/>
          </a:bodyPr>
          <a:lstStyle/>
          <a:p>
            <a:pPr>
              <a:lnSpc>
                <a:spcPct val="150000"/>
              </a:lnSpc>
            </a:pPr>
            <a:r>
              <a:rPr lang="fr-FR" dirty="0">
                <a:cs typeface="Arial" panose="020B0604020202020204" pitchFamily="34" charset="0"/>
              </a:rPr>
              <a:t> </a:t>
            </a:r>
            <a:r>
              <a:rPr lang="fr-CM" dirty="0">
                <a:latin typeface="Arial" panose="020B0604020202020204" pitchFamily="34" charset="0"/>
                <a:cs typeface="Arial" panose="020B0604020202020204" pitchFamily="34" charset="0"/>
              </a:rPr>
              <a:t>La fibrillation atriale : trouble du rythme cardiaque le plus fréquent au monde. </a:t>
            </a:r>
            <a:endParaRPr lang="fr-FR" dirty="0">
              <a:latin typeface="Arial" panose="020B0604020202020204" pitchFamily="34" charset="0"/>
              <a:cs typeface="Arial" panose="020B0604020202020204" pitchFamily="34" charset="0"/>
            </a:endParaRPr>
          </a:p>
          <a:p>
            <a:pPr>
              <a:lnSpc>
                <a:spcPct val="150000"/>
              </a:lnSpc>
            </a:pPr>
            <a:r>
              <a:rPr lang="fr-CM" dirty="0" smtClean="0">
                <a:latin typeface="Arial" panose="020B0604020202020204" pitchFamily="34" charset="0"/>
                <a:cs typeface="Arial" panose="020B0604020202020204" pitchFamily="34" charset="0"/>
              </a:rPr>
              <a:t>Dans le monde: </a:t>
            </a:r>
            <a:r>
              <a:rPr lang="fr-CM" dirty="0">
                <a:latin typeface="Arial" panose="020B0604020202020204" pitchFamily="34" charset="0"/>
                <a:cs typeface="Arial" panose="020B0604020202020204" pitchFamily="34" charset="0"/>
              </a:rPr>
              <a:t>(2%) de la population de moins de 65 ans souffrent d’une FA et environ </a:t>
            </a:r>
            <a:r>
              <a:rPr lang="fr-CM" dirty="0" smtClean="0">
                <a:latin typeface="Arial" panose="020B0604020202020204" pitchFamily="34" charset="0"/>
                <a:cs typeface="Arial" panose="020B0604020202020204" pitchFamily="34" charset="0"/>
              </a:rPr>
              <a:t>10% au dessus </a:t>
            </a:r>
            <a:r>
              <a:rPr lang="fr-CM" dirty="0">
                <a:latin typeface="Arial" panose="020B0604020202020204" pitchFamily="34" charset="0"/>
                <a:cs typeface="Arial" panose="020B0604020202020204" pitchFamily="34" charset="0"/>
              </a:rPr>
              <a:t>de 65 ans¹</a:t>
            </a:r>
            <a:r>
              <a:rPr lang="fr-CM" dirty="0" smtClean="0">
                <a:latin typeface="Arial" panose="020B0604020202020204" pitchFamily="34" charset="0"/>
                <a:cs typeface="Arial" panose="020B0604020202020204" pitchFamily="34" charset="0"/>
              </a:rPr>
              <a:t>.</a:t>
            </a:r>
          </a:p>
          <a:p>
            <a:pPr>
              <a:lnSpc>
                <a:spcPct val="150000"/>
              </a:lnSpc>
            </a:pPr>
            <a:r>
              <a:rPr lang="fr-CM" dirty="0" smtClean="0">
                <a:latin typeface="Arial" panose="020B0604020202020204" pitchFamily="34" charset="0"/>
                <a:cs typeface="Arial" panose="020B0604020202020204" pitchFamily="34" charset="0"/>
              </a:rPr>
              <a:t>En Afrique: prévalence hospitalière variable</a:t>
            </a:r>
            <a:endParaRPr lang="fr-FR" dirty="0" smtClean="0">
              <a:latin typeface="Arial" panose="020B0604020202020204" pitchFamily="34" charset="0"/>
              <a:cs typeface="Arial" panose="020B0604020202020204" pitchFamily="34" charset="0"/>
            </a:endParaRPr>
          </a:p>
          <a:p>
            <a:pPr marL="0" indent="0">
              <a:lnSpc>
                <a:spcPct val="150000"/>
              </a:lnSpc>
              <a:buNone/>
            </a:pPr>
            <a:endParaRPr lang="fr-FR" dirty="0">
              <a:latin typeface="Arial" panose="020B0604020202020204" pitchFamily="34" charset="0"/>
              <a:cs typeface="Arial" panose="020B0604020202020204" pitchFamily="34" charset="0"/>
            </a:endParaRPr>
          </a:p>
          <a:p>
            <a:endParaRPr lang="fr-FR" b="1" dirty="0">
              <a:cs typeface="Times New Roman" panose="02020603050405020304" pitchFamily="18" charset="0"/>
            </a:endParaRPr>
          </a:p>
          <a:p>
            <a:endParaRPr lang="fr-FR" dirty="0">
              <a:cs typeface="Times New Roman" panose="02020603050405020304" pitchFamily="18" charset="0"/>
            </a:endParaRPr>
          </a:p>
          <a:p>
            <a:pPr marL="342891" indent="-342891">
              <a:buFontTx/>
              <a:buChar char="-"/>
            </a:pPr>
            <a:endParaRPr lang="fr-FR" dirty="0">
              <a:cs typeface="Times New Roman" panose="02020603050405020304" pitchFamily="18" charset="0"/>
            </a:endParaRPr>
          </a:p>
          <a:p>
            <a:endParaRPr lang="fr-FR" dirty="0">
              <a:cs typeface="Times New Roman" panose="02020603050405020304" pitchFamily="18" charset="0"/>
            </a:endParaRPr>
          </a:p>
          <a:p>
            <a:endParaRPr lang="fr-FR" dirty="0">
              <a:cs typeface="Times New Roman" panose="02020603050405020304" pitchFamily="18" charset="0"/>
            </a:endParaRPr>
          </a:p>
          <a:p>
            <a:endParaRPr lang="fr-FR" dirty="0">
              <a:cs typeface="Times New Roman" panose="02020603050405020304" pitchFamily="18" charset="0"/>
            </a:endParaRPr>
          </a:p>
        </p:txBody>
      </p:sp>
      <p:sp>
        <p:nvSpPr>
          <p:cNvPr id="4" name="Titre 1">
            <a:extLst>
              <a:ext uri="{FF2B5EF4-FFF2-40B4-BE49-F238E27FC236}">
                <a16:creationId xmlns="" xmlns:a16="http://schemas.microsoft.com/office/drawing/2014/main" id="{98A7F93A-1320-4058-AF70-B9700FABF06C}"/>
              </a:ext>
            </a:extLst>
          </p:cNvPr>
          <p:cNvSpPr txBox="1">
            <a:spLocks/>
          </p:cNvSpPr>
          <p:nvPr/>
        </p:nvSpPr>
        <p:spPr>
          <a:xfrm>
            <a:off x="838199" y="365125"/>
            <a:ext cx="10813473" cy="814747"/>
          </a:xfrm>
          <a:prstGeom prst="rect">
            <a:avLst/>
          </a:prstGeom>
          <a:ln w="28575">
            <a:solidFill>
              <a:srgbClr val="C0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77"/>
            <a:r>
              <a:rPr lang="fr-FR" b="1" dirty="0" smtClean="0">
                <a:solidFill>
                  <a:srgbClr val="0070C0"/>
                </a:solidFill>
                <a:latin typeface="+mn-lt"/>
                <a:cs typeface="Times New Roman" panose="02020603050405020304" pitchFamily="18" charset="0"/>
              </a:rPr>
              <a:t>Introduction (1/3)</a:t>
            </a:r>
            <a:endParaRPr lang="fr-FR" b="1" dirty="0">
              <a:solidFill>
                <a:srgbClr val="0070C0"/>
              </a:solidFill>
              <a:latin typeface="+mn-lt"/>
              <a:cs typeface="Times New Roman" panose="02020603050405020304" pitchFamily="18" charset="0"/>
            </a:endParaRPr>
          </a:p>
        </p:txBody>
      </p:sp>
      <p:sp>
        <p:nvSpPr>
          <p:cNvPr id="6" name="ZoneTexte 4">
            <a:extLst>
              <a:ext uri="{FF2B5EF4-FFF2-40B4-BE49-F238E27FC236}">
                <a16:creationId xmlns="" xmlns:a16="http://schemas.microsoft.com/office/drawing/2014/main" id="{AF58AF1E-55BA-49C7-BCE8-0787C267798E}"/>
              </a:ext>
            </a:extLst>
          </p:cNvPr>
          <p:cNvSpPr txBox="1"/>
          <p:nvPr/>
        </p:nvSpPr>
        <p:spPr>
          <a:xfrm>
            <a:off x="838200" y="6356354"/>
            <a:ext cx="10515600" cy="307777"/>
          </a:xfrm>
          <a:prstGeom prst="rect">
            <a:avLst/>
          </a:prstGeom>
          <a:noFill/>
        </p:spPr>
        <p:txBody>
          <a:bodyPr wrap="square" rtlCol="0">
            <a:spAutoFit/>
          </a:bodyPr>
          <a:lstStyle/>
          <a:p>
            <a:r>
              <a:rPr lang="fr-FR" sz="1400" b="1" baseline="30000" dirty="0">
                <a:latin typeface="Times New Roman" panose="02020603050405020304" pitchFamily="18" charset="0"/>
                <a:ea typeface="Calibri" panose="020F0502020204030204" pitchFamily="34" charset="0"/>
                <a:cs typeface="Times New Roman" panose="02020603050405020304" pitchFamily="18" charset="0"/>
              </a:rPr>
              <a:t>1  </a:t>
            </a:r>
            <a:r>
              <a:rPr lang="fr-FR" sz="1400" dirty="0"/>
              <a:t>:  </a:t>
            </a:r>
            <a:r>
              <a:rPr lang="fr-CM" sz="1400" b="1" i="1" dirty="0"/>
              <a:t>Centers for </a:t>
            </a:r>
            <a:r>
              <a:rPr lang="fr-CM" sz="1400" b="1" i="1" dirty="0" err="1"/>
              <a:t>Disease</a:t>
            </a:r>
            <a:r>
              <a:rPr lang="fr-CM" sz="1400" b="1" i="1" dirty="0"/>
              <a:t> Control and </a:t>
            </a:r>
            <a:r>
              <a:rPr lang="fr-CM" sz="1400" b="1" i="1" dirty="0" err="1"/>
              <a:t>Prevention</a:t>
            </a:r>
            <a:r>
              <a:rPr lang="fr-CM" sz="1400" b="1" i="1" dirty="0"/>
              <a:t> (CDC) </a:t>
            </a:r>
            <a:r>
              <a:rPr lang="fr-FR" sz="1400" b="1" i="1" dirty="0"/>
              <a:t>  2017 aux USA</a:t>
            </a:r>
          </a:p>
        </p:txBody>
      </p:sp>
      <p:sp>
        <p:nvSpPr>
          <p:cNvPr id="2" name="Espace réservé du numéro de diapositive 1">
            <a:extLst>
              <a:ext uri="{FF2B5EF4-FFF2-40B4-BE49-F238E27FC236}">
                <a16:creationId xmlns="" xmlns:a16="http://schemas.microsoft.com/office/drawing/2014/main" id="{9BA58875-993B-4A1F-B618-50941070A569}"/>
              </a:ext>
            </a:extLst>
          </p:cNvPr>
          <p:cNvSpPr>
            <a:spLocks noGrp="1"/>
          </p:cNvSpPr>
          <p:nvPr>
            <p:ph type="sldNum" sz="quarter" idx="12"/>
          </p:nvPr>
        </p:nvSpPr>
        <p:spPr/>
        <p:txBody>
          <a:bodyPr/>
          <a:lstStyle/>
          <a:p>
            <a:fld id="{C726E3DA-E81E-41E7-88E5-E924F532AD58}" type="slidenum">
              <a:rPr lang="fr-FR" sz="2000"/>
              <a:t>3</a:t>
            </a:fld>
            <a:endParaRPr lang="fr-FR" sz="2000" dirty="0"/>
          </a:p>
        </p:txBody>
      </p:sp>
      <p:graphicFrame>
        <p:nvGraphicFramePr>
          <p:cNvPr id="7" name="Espace réservé du contenu 4"/>
          <p:cNvGraphicFramePr>
            <a:graphicFrameLocks/>
          </p:cNvGraphicFramePr>
          <p:nvPr>
            <p:extLst>
              <p:ext uri="{D42A27DB-BD31-4B8C-83A1-F6EECF244321}">
                <p14:modId xmlns:p14="http://schemas.microsoft.com/office/powerpoint/2010/main" val="3032830147"/>
              </p:ext>
            </p:extLst>
          </p:nvPr>
        </p:nvGraphicFramePr>
        <p:xfrm>
          <a:off x="6878781" y="1332176"/>
          <a:ext cx="5313219" cy="5218176"/>
        </p:xfrm>
        <a:graphic>
          <a:graphicData uri="http://schemas.openxmlformats.org/drawingml/2006/table">
            <a:tbl>
              <a:tblPr firstRow="1" firstCol="1" bandRow="1">
                <a:tableStyleId>{5C22544A-7EE6-4342-B048-85BDC9FD1C3A}</a:tableStyleId>
              </a:tblPr>
              <a:tblGrid>
                <a:gridCol w="1225013"/>
                <a:gridCol w="1303443"/>
                <a:gridCol w="1088592"/>
                <a:gridCol w="1696171"/>
              </a:tblGrid>
              <a:tr h="274128">
                <a:tc>
                  <a:txBody>
                    <a:bodyPr/>
                    <a:lstStyle/>
                    <a:p>
                      <a:pPr>
                        <a:lnSpc>
                          <a:spcPct val="107000"/>
                        </a:lnSpc>
                        <a:spcAft>
                          <a:spcPts val="0"/>
                        </a:spcAft>
                      </a:pPr>
                      <a:r>
                        <a:rPr lang="fr-FR" sz="2000" dirty="0">
                          <a:effectLst/>
                        </a:rPr>
                        <a:t>Ville</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a:txBody>
                    <a:bodyPr/>
                    <a:lstStyle/>
                    <a:p>
                      <a:pPr>
                        <a:lnSpc>
                          <a:spcPct val="107000"/>
                        </a:lnSpc>
                        <a:spcAft>
                          <a:spcPts val="0"/>
                        </a:spcAft>
                      </a:pPr>
                      <a:r>
                        <a:rPr lang="fr-FR" sz="2000">
                          <a:effectLst/>
                        </a:rPr>
                        <a:t>Prévalence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a:txBody>
                    <a:bodyPr/>
                    <a:lstStyle/>
                    <a:p>
                      <a:pPr>
                        <a:lnSpc>
                          <a:spcPct val="107000"/>
                        </a:lnSpc>
                        <a:spcAft>
                          <a:spcPts val="0"/>
                        </a:spcAft>
                      </a:pPr>
                      <a:r>
                        <a:rPr lang="fr-FR" sz="2000">
                          <a:effectLst/>
                        </a:rPr>
                        <a:t>Année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a:txBody>
                    <a:bodyPr/>
                    <a:lstStyle/>
                    <a:p>
                      <a:pPr>
                        <a:lnSpc>
                          <a:spcPct val="107000"/>
                        </a:lnSpc>
                        <a:spcAft>
                          <a:spcPts val="0"/>
                        </a:spcAft>
                      </a:pPr>
                      <a:r>
                        <a:rPr lang="fr-FR" sz="2000">
                          <a:effectLst/>
                        </a:rPr>
                        <a:t>Auteurs</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r>
              <a:tr h="274128">
                <a:tc>
                  <a:txBody>
                    <a:bodyPr/>
                    <a:lstStyle/>
                    <a:p>
                      <a:pPr>
                        <a:lnSpc>
                          <a:spcPct val="107000"/>
                        </a:lnSpc>
                        <a:spcAft>
                          <a:spcPts val="0"/>
                        </a:spcAft>
                      </a:pPr>
                      <a:r>
                        <a:rPr lang="fr-FR" sz="2000">
                          <a:effectLst/>
                        </a:rPr>
                        <a:t>Abidjan</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a:txBody>
                    <a:bodyPr/>
                    <a:lstStyle/>
                    <a:p>
                      <a:pPr>
                        <a:lnSpc>
                          <a:spcPct val="107000"/>
                        </a:lnSpc>
                        <a:spcAft>
                          <a:spcPts val="0"/>
                        </a:spcAft>
                      </a:pPr>
                      <a:r>
                        <a:rPr lang="fr-FR" sz="2000">
                          <a:effectLst/>
                        </a:rPr>
                        <a:t>13,06%</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a:txBody>
                    <a:bodyPr/>
                    <a:lstStyle/>
                    <a:p>
                      <a:pPr>
                        <a:lnSpc>
                          <a:spcPct val="107000"/>
                        </a:lnSpc>
                        <a:spcAft>
                          <a:spcPts val="0"/>
                        </a:spcAft>
                      </a:pPr>
                      <a:r>
                        <a:rPr lang="fr-FR" sz="2000">
                          <a:effectLst/>
                        </a:rPr>
                        <a:t>2001</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a:txBody>
                    <a:bodyPr/>
                    <a:lstStyle/>
                    <a:p>
                      <a:pPr>
                        <a:lnSpc>
                          <a:spcPct val="107000"/>
                        </a:lnSpc>
                        <a:spcAft>
                          <a:spcPts val="0"/>
                        </a:spcAft>
                      </a:pPr>
                      <a:r>
                        <a:rPr lang="fr-FR" sz="2000">
                          <a:effectLst/>
                        </a:rPr>
                        <a:t>Baragou et al</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r>
              <a:tr h="274128">
                <a:tc>
                  <a:txBody>
                    <a:bodyPr/>
                    <a:lstStyle/>
                    <a:p>
                      <a:pPr>
                        <a:lnSpc>
                          <a:spcPct val="107000"/>
                        </a:lnSpc>
                        <a:spcAft>
                          <a:spcPts val="0"/>
                        </a:spcAft>
                      </a:pPr>
                      <a:r>
                        <a:rPr lang="fr-FR" sz="2000">
                          <a:effectLst/>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a:txBody>
                    <a:bodyPr/>
                    <a:lstStyle/>
                    <a:p>
                      <a:pPr>
                        <a:lnSpc>
                          <a:spcPct val="107000"/>
                        </a:lnSpc>
                        <a:spcAft>
                          <a:spcPts val="0"/>
                        </a:spcAft>
                      </a:pPr>
                      <a:r>
                        <a:rPr lang="fr-FR" sz="2000">
                          <a:effectLst/>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a:txBody>
                    <a:bodyPr/>
                    <a:lstStyle/>
                    <a:p>
                      <a:pPr>
                        <a:lnSpc>
                          <a:spcPct val="107000"/>
                        </a:lnSpc>
                        <a:spcAft>
                          <a:spcPts val="0"/>
                        </a:spcAft>
                      </a:pPr>
                      <a:r>
                        <a:rPr lang="fr-FR" sz="2000">
                          <a:effectLst/>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a:txBody>
                    <a:bodyPr/>
                    <a:lstStyle/>
                    <a:p>
                      <a:pPr>
                        <a:lnSpc>
                          <a:spcPct val="107000"/>
                        </a:lnSpc>
                        <a:spcAft>
                          <a:spcPts val="0"/>
                        </a:spcAft>
                      </a:pPr>
                      <a:r>
                        <a:rPr lang="fr-FR" sz="2000">
                          <a:effectLst/>
                        </a:rPr>
                        <a:t> </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r>
              <a:tr h="822384">
                <a:tc rowSpan="2">
                  <a:txBody>
                    <a:bodyPr/>
                    <a:lstStyle/>
                    <a:p>
                      <a:pPr>
                        <a:lnSpc>
                          <a:spcPct val="107000"/>
                        </a:lnSpc>
                        <a:spcAft>
                          <a:spcPts val="0"/>
                        </a:spcAft>
                      </a:pPr>
                      <a:r>
                        <a:rPr lang="fr-FR" sz="2000">
                          <a:effectLst/>
                        </a:rPr>
                        <a:t>Bamako</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a:txBody>
                    <a:bodyPr/>
                    <a:lstStyle/>
                    <a:p>
                      <a:pPr>
                        <a:lnSpc>
                          <a:spcPct val="107000"/>
                        </a:lnSpc>
                        <a:spcAft>
                          <a:spcPts val="0"/>
                        </a:spcAft>
                      </a:pPr>
                      <a:r>
                        <a:rPr lang="fr-FR" sz="2000">
                          <a:effectLst/>
                        </a:rPr>
                        <a:t>8,29%</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a:txBody>
                    <a:bodyPr/>
                    <a:lstStyle/>
                    <a:p>
                      <a:pPr>
                        <a:lnSpc>
                          <a:spcPct val="107000"/>
                        </a:lnSpc>
                        <a:spcAft>
                          <a:spcPts val="0"/>
                        </a:spcAft>
                      </a:pPr>
                      <a:r>
                        <a:rPr lang="fr-FR" sz="2000">
                          <a:effectLst/>
                        </a:rPr>
                        <a:t>2020 </a:t>
                      </a:r>
                    </a:p>
                    <a:p>
                      <a:pPr>
                        <a:lnSpc>
                          <a:spcPct val="107000"/>
                        </a:lnSpc>
                        <a:spcAft>
                          <a:spcPts val="0"/>
                        </a:spcAft>
                      </a:pPr>
                      <a:r>
                        <a:rPr lang="fr-FR" sz="2000">
                          <a:effectLst/>
                        </a:rPr>
                        <a:t>(CH Mère-enfant)</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a:txBody>
                    <a:bodyPr/>
                    <a:lstStyle/>
                    <a:p>
                      <a:pPr>
                        <a:lnSpc>
                          <a:spcPct val="107000"/>
                        </a:lnSpc>
                        <a:spcAft>
                          <a:spcPts val="0"/>
                        </a:spcAft>
                      </a:pPr>
                      <a:r>
                        <a:rPr lang="fr-FR" sz="2000">
                          <a:effectLst/>
                        </a:rPr>
                        <a:t>Doumbia et al</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r>
              <a:tr h="822384">
                <a:tc vMerge="1">
                  <a:txBody>
                    <a:bodyPr/>
                    <a:lstStyle/>
                    <a:p>
                      <a:endParaRPr lang="fr-FR"/>
                    </a:p>
                  </a:txBody>
                  <a:tcPr/>
                </a:tc>
                <a:tc>
                  <a:txBody>
                    <a:bodyPr/>
                    <a:lstStyle/>
                    <a:p>
                      <a:pPr>
                        <a:lnSpc>
                          <a:spcPct val="107000"/>
                        </a:lnSpc>
                        <a:spcAft>
                          <a:spcPts val="0"/>
                        </a:spcAft>
                      </a:pPr>
                      <a:r>
                        <a:rPr lang="fr-FR" sz="2000">
                          <a:effectLst/>
                        </a:rPr>
                        <a:t>2,82%</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a:txBody>
                    <a:bodyPr/>
                    <a:lstStyle/>
                    <a:p>
                      <a:pPr>
                        <a:lnSpc>
                          <a:spcPct val="107000"/>
                        </a:lnSpc>
                        <a:spcAft>
                          <a:spcPts val="0"/>
                        </a:spcAft>
                      </a:pPr>
                      <a:r>
                        <a:rPr lang="fr-FR" sz="2000">
                          <a:effectLst/>
                        </a:rPr>
                        <a:t>2012</a:t>
                      </a:r>
                    </a:p>
                    <a:p>
                      <a:pPr>
                        <a:lnSpc>
                          <a:spcPct val="107000"/>
                        </a:lnSpc>
                        <a:spcAft>
                          <a:spcPts val="0"/>
                        </a:spcAft>
                      </a:pPr>
                      <a:r>
                        <a:rPr lang="fr-FR" sz="2000">
                          <a:effectLst/>
                        </a:rPr>
                        <a:t>(CHU point G)</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a:txBody>
                    <a:bodyPr/>
                    <a:lstStyle/>
                    <a:p>
                      <a:pPr>
                        <a:lnSpc>
                          <a:spcPct val="107000"/>
                        </a:lnSpc>
                        <a:spcAft>
                          <a:spcPts val="0"/>
                        </a:spcAft>
                      </a:pPr>
                      <a:r>
                        <a:rPr lang="fr-FR" sz="2000">
                          <a:effectLst/>
                        </a:rPr>
                        <a:t>Coulibaly et al</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r>
              <a:tr h="274128">
                <a:tc>
                  <a:txBody>
                    <a:bodyPr/>
                    <a:lstStyle/>
                    <a:p>
                      <a:pPr>
                        <a:lnSpc>
                          <a:spcPct val="107000"/>
                        </a:lnSpc>
                        <a:spcAft>
                          <a:spcPts val="0"/>
                        </a:spcAft>
                      </a:pPr>
                      <a:r>
                        <a:rPr lang="fr-FR" sz="2000">
                          <a:effectLst/>
                        </a:rPr>
                        <a:t>Dakar</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a:txBody>
                    <a:bodyPr/>
                    <a:lstStyle/>
                    <a:p>
                      <a:pPr>
                        <a:lnSpc>
                          <a:spcPct val="107000"/>
                        </a:lnSpc>
                        <a:spcAft>
                          <a:spcPts val="0"/>
                        </a:spcAft>
                      </a:pPr>
                      <a:r>
                        <a:rPr lang="fr-FR" sz="2000">
                          <a:effectLst/>
                        </a:rPr>
                        <a:t>5,5%</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a:txBody>
                    <a:bodyPr/>
                    <a:lstStyle/>
                    <a:p>
                      <a:pPr>
                        <a:lnSpc>
                          <a:spcPct val="107000"/>
                        </a:lnSpc>
                        <a:spcAft>
                          <a:spcPts val="0"/>
                        </a:spcAft>
                      </a:pPr>
                      <a:r>
                        <a:rPr lang="fr-FR" sz="2000">
                          <a:effectLst/>
                        </a:rPr>
                        <a:t>2010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a:txBody>
                    <a:bodyPr/>
                    <a:lstStyle/>
                    <a:p>
                      <a:pPr>
                        <a:lnSpc>
                          <a:spcPct val="107000"/>
                        </a:lnSpc>
                        <a:spcAft>
                          <a:spcPts val="0"/>
                        </a:spcAft>
                      </a:pPr>
                      <a:r>
                        <a:rPr lang="fr-FR" sz="2000">
                          <a:effectLst/>
                        </a:rPr>
                        <a:t>Mbaye et al</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r>
              <a:tr h="548256">
                <a:tc>
                  <a:txBody>
                    <a:bodyPr/>
                    <a:lstStyle/>
                    <a:p>
                      <a:pPr>
                        <a:lnSpc>
                          <a:spcPct val="107000"/>
                        </a:lnSpc>
                        <a:spcAft>
                          <a:spcPts val="0"/>
                        </a:spcAft>
                      </a:pPr>
                      <a:r>
                        <a:rPr lang="fr-FR" sz="2000" dirty="0">
                          <a:effectLst/>
                        </a:rPr>
                        <a:t>Niamey</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a:txBody>
                    <a:bodyPr/>
                    <a:lstStyle/>
                    <a:p>
                      <a:pPr>
                        <a:lnSpc>
                          <a:spcPct val="107000"/>
                        </a:lnSpc>
                        <a:spcAft>
                          <a:spcPts val="0"/>
                        </a:spcAft>
                      </a:pPr>
                      <a:r>
                        <a:rPr lang="fr-FR" sz="2000">
                          <a:effectLst/>
                        </a:rPr>
                        <a:t>6,77%</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a:txBody>
                    <a:bodyPr/>
                    <a:lstStyle/>
                    <a:p>
                      <a:pPr>
                        <a:lnSpc>
                          <a:spcPct val="107000"/>
                        </a:lnSpc>
                        <a:spcAft>
                          <a:spcPts val="0"/>
                        </a:spcAft>
                      </a:pPr>
                      <a:r>
                        <a:rPr lang="fr-FR" sz="2000">
                          <a:effectLst/>
                        </a:rPr>
                        <a:t>2018</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a:txBody>
                    <a:bodyPr/>
                    <a:lstStyle/>
                    <a:p>
                      <a:pPr>
                        <a:lnSpc>
                          <a:spcPct val="107000"/>
                        </a:lnSpc>
                        <a:spcAft>
                          <a:spcPts val="0"/>
                        </a:spcAft>
                      </a:pPr>
                      <a:r>
                        <a:rPr lang="fr-FR" sz="2000">
                          <a:effectLst/>
                        </a:rPr>
                        <a:t>Harouna Backo (Thèse)</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r>
              <a:tr h="548256">
                <a:tc>
                  <a:txBody>
                    <a:bodyPr/>
                    <a:lstStyle/>
                    <a:p>
                      <a:pPr>
                        <a:lnSpc>
                          <a:spcPct val="107000"/>
                        </a:lnSpc>
                        <a:spcAft>
                          <a:spcPts val="0"/>
                        </a:spcAft>
                      </a:pPr>
                      <a:r>
                        <a:rPr lang="fr-FR" sz="2000">
                          <a:effectLst/>
                        </a:rPr>
                        <a:t>Tunis</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a:txBody>
                    <a:bodyPr/>
                    <a:lstStyle/>
                    <a:p>
                      <a:pPr>
                        <a:lnSpc>
                          <a:spcPct val="107000"/>
                        </a:lnSpc>
                        <a:spcAft>
                          <a:spcPts val="0"/>
                        </a:spcAft>
                      </a:pPr>
                      <a:r>
                        <a:rPr lang="fr-FR" sz="2000">
                          <a:effectLst/>
                        </a:rPr>
                        <a:t>8% (chez les HTA)</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a:txBody>
                    <a:bodyPr/>
                    <a:lstStyle/>
                    <a:p>
                      <a:pPr>
                        <a:lnSpc>
                          <a:spcPct val="107000"/>
                        </a:lnSpc>
                        <a:spcAft>
                          <a:spcPts val="0"/>
                        </a:spcAft>
                      </a:pPr>
                      <a:r>
                        <a:rPr lang="fr-FR" sz="2000">
                          <a:effectLst/>
                        </a:rPr>
                        <a:t>2020</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a:txBody>
                    <a:bodyPr/>
                    <a:lstStyle/>
                    <a:p>
                      <a:pPr>
                        <a:lnSpc>
                          <a:spcPct val="107000"/>
                        </a:lnSpc>
                        <a:spcAft>
                          <a:spcPts val="0"/>
                        </a:spcAft>
                      </a:pPr>
                      <a:r>
                        <a:rPr lang="fr-FR" sz="2000">
                          <a:effectLst/>
                        </a:rPr>
                        <a:t>Amine et al</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r>
              <a:tr h="274128">
                <a:tc>
                  <a:txBody>
                    <a:bodyPr/>
                    <a:lstStyle/>
                    <a:p>
                      <a:pPr>
                        <a:lnSpc>
                          <a:spcPct val="107000"/>
                        </a:lnSpc>
                        <a:spcAft>
                          <a:spcPts val="0"/>
                        </a:spcAft>
                      </a:pPr>
                      <a:r>
                        <a:rPr lang="fr-FR" sz="2000">
                          <a:effectLst/>
                        </a:rPr>
                        <a:t>Yaoundé</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a:txBody>
                    <a:bodyPr/>
                    <a:lstStyle/>
                    <a:p>
                      <a:pPr>
                        <a:lnSpc>
                          <a:spcPct val="107000"/>
                        </a:lnSpc>
                        <a:spcAft>
                          <a:spcPts val="0"/>
                        </a:spcAft>
                      </a:pPr>
                      <a:r>
                        <a:rPr lang="fr-FR" sz="2000">
                          <a:effectLst/>
                        </a:rPr>
                        <a:t>8,1%</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a:txBody>
                    <a:bodyPr/>
                    <a:lstStyle/>
                    <a:p>
                      <a:pPr>
                        <a:lnSpc>
                          <a:spcPct val="107000"/>
                        </a:lnSpc>
                        <a:spcAft>
                          <a:spcPts val="0"/>
                        </a:spcAft>
                      </a:pPr>
                      <a:r>
                        <a:rPr lang="fr-FR" sz="2000">
                          <a:effectLst/>
                        </a:rPr>
                        <a:t>2019</a:t>
                      </a:r>
                      <a:endParaRPr lang="fr-FR" sz="200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c>
                  <a:txBody>
                    <a:bodyPr/>
                    <a:lstStyle/>
                    <a:p>
                      <a:pPr>
                        <a:lnSpc>
                          <a:spcPct val="107000"/>
                        </a:lnSpc>
                        <a:spcAft>
                          <a:spcPts val="0"/>
                        </a:spcAft>
                      </a:pPr>
                      <a:r>
                        <a:rPr lang="fr-FR" sz="2000" dirty="0">
                          <a:effectLst/>
                        </a:rPr>
                        <a:t>Boombhi et al</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5" marR="68585" marT="0" marB="0"/>
                </a:tc>
              </a:tr>
            </a:tbl>
          </a:graphicData>
        </a:graphic>
      </p:graphicFrame>
    </p:spTree>
    <p:extLst>
      <p:ext uri="{BB962C8B-B14F-4D97-AF65-F5344CB8AC3E}">
        <p14:creationId xmlns:p14="http://schemas.microsoft.com/office/powerpoint/2010/main" val="22175454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57850"/>
            <a:ext cx="10515600" cy="4820526"/>
          </a:xfrm>
        </p:spPr>
        <p:txBody>
          <a:bodyPr>
            <a:normAutofit lnSpcReduction="10000"/>
          </a:bodyPr>
          <a:lstStyle/>
          <a:p>
            <a:pPr>
              <a:lnSpc>
                <a:spcPct val="150000"/>
              </a:lnSpc>
            </a:pPr>
            <a:r>
              <a:rPr lang="fr-CM" dirty="0">
                <a:latin typeface="Arial" panose="020B0604020202020204" pitchFamily="34" charset="0"/>
                <a:cs typeface="Arial" panose="020B0604020202020204" pitchFamily="34" charset="0"/>
              </a:rPr>
              <a:t>Complications thromboemboliques cérébrales et systémiques</a:t>
            </a:r>
            <a:r>
              <a:rPr lang="fr-FR" dirty="0">
                <a:latin typeface="Arial" panose="020B0604020202020204" pitchFamily="34" charset="0"/>
                <a:cs typeface="Arial" panose="020B0604020202020204" pitchFamily="34" charset="0"/>
              </a:rPr>
              <a:t>.</a:t>
            </a:r>
          </a:p>
          <a:p>
            <a:pPr>
              <a:lnSpc>
                <a:spcPct val="150000"/>
              </a:lnSpc>
            </a:pPr>
            <a:r>
              <a:rPr lang="fr-CM" dirty="0" smtClean="0">
                <a:latin typeface="Arial" panose="020B0604020202020204" pitchFamily="34" charset="0"/>
                <a:cs typeface="Arial" panose="020B0604020202020204" pitchFamily="34" charset="0"/>
              </a:rPr>
              <a:t>Contraintes </a:t>
            </a:r>
            <a:r>
              <a:rPr lang="fr-CM" dirty="0">
                <a:latin typeface="Arial" panose="020B0604020202020204" pitchFamily="34" charset="0"/>
                <a:cs typeface="Arial" panose="020B0604020202020204" pitchFamily="34" charset="0"/>
              </a:rPr>
              <a:t>engendrées par les anticoagulants oraux vitamine K dépendant (AVK)</a:t>
            </a:r>
            <a:r>
              <a:rPr lang="fr-FR" dirty="0">
                <a:latin typeface="Arial" panose="020B0604020202020204" pitchFamily="34" charset="0"/>
                <a:cs typeface="Arial" panose="020B0604020202020204" pitchFamily="34" charset="0"/>
              </a:rPr>
              <a:t>.</a:t>
            </a:r>
          </a:p>
          <a:p>
            <a:pPr>
              <a:lnSpc>
                <a:spcPct val="150000"/>
              </a:lnSpc>
            </a:pPr>
            <a:r>
              <a:rPr lang="fr-FR" dirty="0">
                <a:latin typeface="Arial" panose="020B0604020202020204" pitchFamily="34" charset="0"/>
                <a:cs typeface="Arial" panose="020B0604020202020204" pitchFamily="34" charset="0"/>
              </a:rPr>
              <a:t>L’observance des anticoagulants oraux directs(AOD): critique.</a:t>
            </a:r>
          </a:p>
          <a:p>
            <a:pPr>
              <a:lnSpc>
                <a:spcPct val="150000"/>
              </a:lnSpc>
            </a:pPr>
            <a:r>
              <a:rPr lang="fr-FR" dirty="0">
                <a:latin typeface="Arial" panose="020B0604020202020204" pitchFamily="34" charset="0"/>
                <a:cs typeface="Arial" panose="020B0604020202020204" pitchFamily="34" charset="0"/>
              </a:rPr>
              <a:t>L'observance thérapeutique  : degré avec lequel le patient suit les prescriptions médicales concernant le régime prescrit, l'exercice ou la prise de médicaments¹.</a:t>
            </a:r>
          </a:p>
          <a:p>
            <a:pPr>
              <a:lnSpc>
                <a:spcPct val="150000"/>
              </a:lnSpc>
            </a:pPr>
            <a:endParaRPr lang="fr-FR" dirty="0">
              <a:latin typeface="Times New Roman" panose="02020603050405020304" pitchFamily="18" charset="0"/>
              <a:cs typeface="Times New Roman" panose="02020603050405020304" pitchFamily="18" charset="0"/>
            </a:endParaRPr>
          </a:p>
          <a:p>
            <a:pPr>
              <a:lnSpc>
                <a:spcPct val="150000"/>
              </a:lnSpc>
            </a:pPr>
            <a:endParaRPr lang="fr-FR" dirty="0">
              <a:latin typeface="Times New Roman" panose="02020603050405020304" pitchFamily="18" charset="0"/>
              <a:cs typeface="Times New Roman" panose="02020603050405020304" pitchFamily="18" charset="0"/>
            </a:endParaRPr>
          </a:p>
          <a:p>
            <a:pPr>
              <a:lnSpc>
                <a:spcPct val="150000"/>
              </a:lnSpc>
            </a:pPr>
            <a:endParaRPr lang="fr-FR" dirty="0">
              <a:latin typeface="Times New Roman" panose="02020603050405020304" pitchFamily="18" charset="0"/>
              <a:cs typeface="Times New Roman" panose="02020603050405020304" pitchFamily="18" charset="0"/>
            </a:endParaRPr>
          </a:p>
        </p:txBody>
      </p:sp>
      <p:sp>
        <p:nvSpPr>
          <p:cNvPr id="4" name="Titre 1">
            <a:extLst>
              <a:ext uri="{FF2B5EF4-FFF2-40B4-BE49-F238E27FC236}">
                <a16:creationId xmlns="" xmlns:a16="http://schemas.microsoft.com/office/drawing/2014/main" id="{98A7F93A-1320-4058-AF70-B9700FABF06C}"/>
              </a:ext>
            </a:extLst>
          </p:cNvPr>
          <p:cNvSpPr txBox="1">
            <a:spLocks/>
          </p:cNvSpPr>
          <p:nvPr/>
        </p:nvSpPr>
        <p:spPr>
          <a:xfrm>
            <a:off x="838200" y="365125"/>
            <a:ext cx="10515600" cy="814747"/>
          </a:xfrm>
          <a:prstGeom prst="rect">
            <a:avLst/>
          </a:prstGeom>
          <a:ln w="28575">
            <a:solidFill>
              <a:srgbClr val="C0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77"/>
            <a:r>
              <a:rPr lang="fr-FR" b="1" dirty="0" smtClean="0">
                <a:solidFill>
                  <a:srgbClr val="0070C0"/>
                </a:solidFill>
                <a:latin typeface="+mn-lt"/>
                <a:cs typeface="Times New Roman" panose="02020603050405020304" pitchFamily="18" charset="0"/>
              </a:rPr>
              <a:t>Introduction (2/3)</a:t>
            </a:r>
            <a:endParaRPr lang="fr-FR" b="1" dirty="0">
              <a:solidFill>
                <a:srgbClr val="0070C0"/>
              </a:solidFill>
              <a:latin typeface="+mn-lt"/>
              <a:cs typeface="Times New Roman" panose="02020603050405020304" pitchFamily="18" charset="0"/>
            </a:endParaRPr>
          </a:p>
        </p:txBody>
      </p:sp>
      <p:sp>
        <p:nvSpPr>
          <p:cNvPr id="5" name="ZoneTexte 4">
            <a:extLst>
              <a:ext uri="{FF2B5EF4-FFF2-40B4-BE49-F238E27FC236}">
                <a16:creationId xmlns="" xmlns:a16="http://schemas.microsoft.com/office/drawing/2014/main" id="{AF58AF1E-55BA-49C7-BCE8-0787C267798E}"/>
              </a:ext>
            </a:extLst>
          </p:cNvPr>
          <p:cNvSpPr txBox="1"/>
          <p:nvPr/>
        </p:nvSpPr>
        <p:spPr>
          <a:xfrm>
            <a:off x="838200" y="6413702"/>
            <a:ext cx="10515600" cy="307777"/>
          </a:xfrm>
          <a:prstGeom prst="rect">
            <a:avLst/>
          </a:prstGeom>
          <a:noFill/>
        </p:spPr>
        <p:txBody>
          <a:bodyPr wrap="square" rtlCol="0">
            <a:spAutoFit/>
          </a:bodyPr>
          <a:lstStyle/>
          <a:p>
            <a:r>
              <a:rPr lang="fr-FR" sz="1400" b="1" baseline="30000" dirty="0">
                <a:latin typeface="Times New Roman" panose="02020603050405020304" pitchFamily="18" charset="0"/>
                <a:cs typeface="Times New Roman" panose="02020603050405020304" pitchFamily="18" charset="0"/>
              </a:rPr>
              <a:t>1</a:t>
            </a:r>
            <a:r>
              <a:rPr lang="fr-FR" sz="1400" b="1" i="1" dirty="0"/>
              <a:t>: Morris et Schulz 1992</a:t>
            </a:r>
          </a:p>
        </p:txBody>
      </p:sp>
      <p:sp>
        <p:nvSpPr>
          <p:cNvPr id="2" name="Espace réservé du numéro de diapositive 1">
            <a:extLst>
              <a:ext uri="{FF2B5EF4-FFF2-40B4-BE49-F238E27FC236}">
                <a16:creationId xmlns="" xmlns:a16="http://schemas.microsoft.com/office/drawing/2014/main" id="{4D8DA52E-04A6-482C-BA1C-63A092D6A9FD}"/>
              </a:ext>
            </a:extLst>
          </p:cNvPr>
          <p:cNvSpPr>
            <a:spLocks noGrp="1"/>
          </p:cNvSpPr>
          <p:nvPr>
            <p:ph type="sldNum" sz="quarter" idx="12"/>
          </p:nvPr>
        </p:nvSpPr>
        <p:spPr/>
        <p:txBody>
          <a:bodyPr/>
          <a:lstStyle/>
          <a:p>
            <a:fld id="{C726E3DA-E81E-41E7-88E5-E924F532AD58}" type="slidenum">
              <a:rPr lang="fr-FR" sz="2000"/>
              <a:t>4</a:t>
            </a:fld>
            <a:endParaRPr lang="fr-FR" sz="2000" dirty="0"/>
          </a:p>
        </p:txBody>
      </p:sp>
    </p:spTree>
    <p:extLst>
      <p:ext uri="{BB962C8B-B14F-4D97-AF65-F5344CB8AC3E}">
        <p14:creationId xmlns:p14="http://schemas.microsoft.com/office/powerpoint/2010/main" val="287208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lnSpc>
                <a:spcPct val="150000"/>
              </a:lnSpc>
            </a:pPr>
            <a:r>
              <a:rPr lang="fr-FR" dirty="0">
                <a:latin typeface="Arial" panose="020B0604020202020204" pitchFamily="34" charset="0"/>
                <a:cs typeface="Arial" panose="020B0604020202020204" pitchFamily="34" charset="0"/>
              </a:rPr>
              <a:t>Plusieurs méthodes de mesures  : Directes ou indirectes¹.</a:t>
            </a:r>
          </a:p>
          <a:p>
            <a:pPr>
              <a:lnSpc>
                <a:spcPct val="150000"/>
              </a:lnSpc>
            </a:pPr>
            <a:r>
              <a:rPr lang="fr-FR" dirty="0">
                <a:latin typeface="Arial" panose="020B0604020202020204" pitchFamily="34" charset="0"/>
                <a:cs typeface="Arial" panose="020B0604020202020204" pitchFamily="34" charset="0"/>
              </a:rPr>
              <a:t>Plusieurs études documentées sur l’ observance entre les deux groupes².</a:t>
            </a:r>
          </a:p>
          <a:p>
            <a:pPr>
              <a:lnSpc>
                <a:spcPct val="150000"/>
              </a:lnSpc>
            </a:pPr>
            <a:r>
              <a:rPr lang="fr-FR" dirty="0">
                <a:latin typeface="Arial" panose="020B0604020202020204" pitchFamily="34" charset="0"/>
                <a:cs typeface="Arial" panose="020B0604020202020204" pitchFamily="34" charset="0"/>
              </a:rPr>
              <a:t>Au Cameroun</a:t>
            </a:r>
            <a:r>
              <a:rPr lang="en-US"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aucune etude  documentée sur </a:t>
            </a:r>
            <a:r>
              <a:rPr lang="fr-FR" dirty="0" smtClean="0">
                <a:latin typeface="Arial" panose="020B0604020202020204" pitchFamily="34" charset="0"/>
                <a:cs typeface="Arial" panose="020B0604020202020204" pitchFamily="34" charset="0"/>
              </a:rPr>
              <a:t>l’observance </a:t>
            </a:r>
            <a:r>
              <a:rPr lang="fr-FR" dirty="0">
                <a:latin typeface="Arial" panose="020B0604020202020204" pitchFamily="34" charset="0"/>
                <a:cs typeface="Arial" panose="020B0604020202020204" pitchFamily="34" charset="0"/>
              </a:rPr>
              <a:t>entre les deux </a:t>
            </a:r>
            <a:r>
              <a:rPr lang="fr-FR" dirty="0" smtClean="0">
                <a:latin typeface="Arial" panose="020B0604020202020204" pitchFamily="34" charset="0"/>
                <a:cs typeface="Arial" panose="020B0604020202020204" pitchFamily="34" charset="0"/>
              </a:rPr>
              <a:t>groupes AVK et ACOD.</a:t>
            </a:r>
            <a:endParaRPr lang="fr-FR" dirty="0">
              <a:latin typeface="Arial" panose="020B0604020202020204" pitchFamily="34" charset="0"/>
              <a:cs typeface="Arial" panose="020B0604020202020204" pitchFamily="34" charset="0"/>
            </a:endParaRPr>
          </a:p>
          <a:p>
            <a:pPr>
              <a:lnSpc>
                <a:spcPct val="150000"/>
              </a:lnSpc>
            </a:pPr>
            <a:endParaRPr lang="fr-FR" dirty="0">
              <a:latin typeface="Times New Roman" panose="02020603050405020304" pitchFamily="18" charset="0"/>
              <a:cs typeface="Times New Roman" panose="02020603050405020304" pitchFamily="18" charset="0"/>
            </a:endParaRPr>
          </a:p>
        </p:txBody>
      </p:sp>
      <p:sp>
        <p:nvSpPr>
          <p:cNvPr id="4" name="Titre 1">
            <a:extLst>
              <a:ext uri="{FF2B5EF4-FFF2-40B4-BE49-F238E27FC236}">
                <a16:creationId xmlns="" xmlns:a16="http://schemas.microsoft.com/office/drawing/2014/main" id="{98A7F93A-1320-4058-AF70-B9700FABF06C}"/>
              </a:ext>
            </a:extLst>
          </p:cNvPr>
          <p:cNvSpPr txBox="1">
            <a:spLocks/>
          </p:cNvSpPr>
          <p:nvPr/>
        </p:nvSpPr>
        <p:spPr>
          <a:xfrm>
            <a:off x="838200" y="365125"/>
            <a:ext cx="10515600" cy="814747"/>
          </a:xfrm>
          <a:prstGeom prst="rect">
            <a:avLst/>
          </a:prstGeom>
          <a:ln w="28575">
            <a:solidFill>
              <a:srgbClr val="C0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77"/>
            <a:r>
              <a:rPr lang="fr-FR" b="1" dirty="0" smtClean="0">
                <a:solidFill>
                  <a:srgbClr val="0070C0"/>
                </a:solidFill>
                <a:latin typeface="+mn-lt"/>
                <a:cs typeface="Times New Roman" panose="02020603050405020304" pitchFamily="18" charset="0"/>
              </a:rPr>
              <a:t>Introduction (3/3)</a:t>
            </a:r>
            <a:endParaRPr lang="fr-FR" b="1" dirty="0">
              <a:solidFill>
                <a:srgbClr val="0070C0"/>
              </a:solidFill>
              <a:latin typeface="+mn-lt"/>
              <a:cs typeface="Times New Roman" panose="02020603050405020304" pitchFamily="18" charset="0"/>
            </a:endParaRPr>
          </a:p>
        </p:txBody>
      </p:sp>
      <p:sp>
        <p:nvSpPr>
          <p:cNvPr id="5" name="ZoneTexte 4">
            <a:extLst>
              <a:ext uri="{FF2B5EF4-FFF2-40B4-BE49-F238E27FC236}">
                <a16:creationId xmlns="" xmlns:a16="http://schemas.microsoft.com/office/drawing/2014/main" id="{AF58AF1E-55BA-49C7-BCE8-0787C267798E}"/>
              </a:ext>
            </a:extLst>
          </p:cNvPr>
          <p:cNvSpPr txBox="1"/>
          <p:nvPr/>
        </p:nvSpPr>
        <p:spPr>
          <a:xfrm>
            <a:off x="838200" y="6178376"/>
            <a:ext cx="10515600" cy="307777"/>
          </a:xfrm>
          <a:prstGeom prst="rect">
            <a:avLst/>
          </a:prstGeom>
          <a:noFill/>
        </p:spPr>
        <p:txBody>
          <a:bodyPr wrap="square" rtlCol="0">
            <a:spAutoFit/>
          </a:bodyPr>
          <a:lstStyle/>
          <a:p>
            <a:r>
              <a:rPr lang="fr-FR" sz="1400" b="1" i="1" baseline="30000" dirty="0">
                <a:ea typeface="Calibri" panose="020F0502020204030204" pitchFamily="34" charset="0"/>
                <a:cs typeface="Times New Roman" panose="02020603050405020304" pitchFamily="18" charset="0"/>
              </a:rPr>
              <a:t>1  </a:t>
            </a:r>
            <a:r>
              <a:rPr lang="fr-FR" sz="1400" b="1" i="1" dirty="0"/>
              <a:t>:</a:t>
            </a:r>
            <a:r>
              <a:rPr lang="fr-FR" sz="1400" b="1" i="1" dirty="0" err="1"/>
              <a:t>Reach</a:t>
            </a:r>
            <a:r>
              <a:rPr lang="fr-FR" sz="1400" b="1" i="1" dirty="0"/>
              <a:t> G 2003  ; </a:t>
            </a:r>
            <a:r>
              <a:rPr lang="fr-FR" sz="1400" b="1" i="1" baseline="30000" dirty="0">
                <a:cs typeface="Times New Roman" panose="02020603050405020304" pitchFamily="18" charset="0"/>
              </a:rPr>
              <a:t>2</a:t>
            </a:r>
            <a:r>
              <a:rPr lang="fr-FR" sz="1400" b="1" i="1" dirty="0">
                <a:cs typeface="Times New Roman" panose="02020603050405020304" pitchFamily="18" charset="0"/>
              </a:rPr>
              <a:t> </a:t>
            </a:r>
            <a:r>
              <a:rPr lang="fr-FR" sz="1400" b="1" i="1" dirty="0"/>
              <a:t> </a:t>
            </a:r>
            <a:r>
              <a:rPr lang="fr-FR" sz="1400" b="1" i="1" dirty="0" err="1"/>
              <a:t>Castelluci</a:t>
            </a:r>
            <a:r>
              <a:rPr lang="fr-FR" sz="1400" b="1" i="1" dirty="0"/>
              <a:t> et al canada 2015,Mahe et al France 2014,Thibault France 2015</a:t>
            </a:r>
          </a:p>
        </p:txBody>
      </p:sp>
      <p:sp>
        <p:nvSpPr>
          <p:cNvPr id="2" name="Espace réservé du numéro de diapositive 1">
            <a:extLst>
              <a:ext uri="{FF2B5EF4-FFF2-40B4-BE49-F238E27FC236}">
                <a16:creationId xmlns="" xmlns:a16="http://schemas.microsoft.com/office/drawing/2014/main" id="{6B1924FE-C0AF-4B28-ADF6-5D72BCE3F9F5}"/>
              </a:ext>
            </a:extLst>
          </p:cNvPr>
          <p:cNvSpPr>
            <a:spLocks noGrp="1"/>
          </p:cNvSpPr>
          <p:nvPr>
            <p:ph type="sldNum" sz="quarter" idx="12"/>
          </p:nvPr>
        </p:nvSpPr>
        <p:spPr/>
        <p:txBody>
          <a:bodyPr/>
          <a:lstStyle/>
          <a:p>
            <a:fld id="{C726E3DA-E81E-41E7-88E5-E924F532AD58}" type="slidenum">
              <a:rPr lang="fr-FR" sz="2000"/>
              <a:t>5</a:t>
            </a:fld>
            <a:endParaRPr lang="fr-FR" sz="2000" dirty="0"/>
          </a:p>
        </p:txBody>
      </p:sp>
    </p:spTree>
    <p:extLst>
      <p:ext uri="{BB962C8B-B14F-4D97-AF65-F5344CB8AC3E}">
        <p14:creationId xmlns:p14="http://schemas.microsoft.com/office/powerpoint/2010/main" val="1042443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nSpc>
                <a:spcPct val="150000"/>
              </a:lnSpc>
              <a:buNone/>
            </a:pPr>
            <a:r>
              <a:rPr lang="fr-FR" dirty="0">
                <a:latin typeface="Arial" panose="020B0604020202020204" pitchFamily="34" charset="0"/>
                <a:cs typeface="Arial" panose="020B0604020202020204" pitchFamily="34" charset="0"/>
              </a:rPr>
              <a:t>Comparer le niveau d’observance du traitement anticoagulant oral chez les patients en fibrillation atriale sous anticoagulants oraux </a:t>
            </a:r>
            <a:r>
              <a:rPr lang="fr-FR" dirty="0" err="1" smtClean="0">
                <a:latin typeface="Arial" panose="020B0604020202020204" pitchFamily="34" charset="0"/>
                <a:cs typeface="Arial" panose="020B0604020202020204" pitchFamily="34" charset="0"/>
              </a:rPr>
              <a:t>antivitamines</a:t>
            </a:r>
            <a:r>
              <a:rPr lang="fr-FR" dirty="0" smtClean="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K </a:t>
            </a:r>
            <a:r>
              <a:rPr lang="fr-FR" dirty="0" smtClean="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et ceux sous anticoagulants oraux directs.</a:t>
            </a:r>
          </a:p>
          <a:p>
            <a:pPr marL="0" indent="0">
              <a:buNone/>
            </a:pPr>
            <a:endParaRPr lang="fr-FR" dirty="0"/>
          </a:p>
        </p:txBody>
      </p:sp>
      <p:sp>
        <p:nvSpPr>
          <p:cNvPr id="4" name="Titre 1">
            <a:extLst>
              <a:ext uri="{FF2B5EF4-FFF2-40B4-BE49-F238E27FC236}">
                <a16:creationId xmlns="" xmlns:a16="http://schemas.microsoft.com/office/drawing/2014/main" id="{C34231D8-C9D8-4EDA-BE30-2EE66F436101}"/>
              </a:ext>
            </a:extLst>
          </p:cNvPr>
          <p:cNvSpPr txBox="1">
            <a:spLocks/>
          </p:cNvSpPr>
          <p:nvPr/>
        </p:nvSpPr>
        <p:spPr>
          <a:xfrm>
            <a:off x="838200" y="365125"/>
            <a:ext cx="10515600" cy="814747"/>
          </a:xfrm>
          <a:prstGeom prst="rect">
            <a:avLst/>
          </a:prstGeom>
          <a:ln w="28575">
            <a:solidFill>
              <a:srgbClr val="C0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77"/>
            <a:r>
              <a:rPr lang="fr-FR" b="1" dirty="0" smtClean="0">
                <a:solidFill>
                  <a:srgbClr val="0070C0"/>
                </a:solidFill>
                <a:latin typeface="+mn-lt"/>
                <a:cs typeface="Times New Roman" panose="02020603050405020304" pitchFamily="18" charset="0"/>
              </a:rPr>
              <a:t>Objectif général</a:t>
            </a:r>
            <a:endParaRPr lang="fr-FR" b="1" dirty="0">
              <a:solidFill>
                <a:srgbClr val="0070C0"/>
              </a:solidFill>
              <a:latin typeface="+mn-lt"/>
              <a:cs typeface="Times New Roman" panose="02020603050405020304" pitchFamily="18" charset="0"/>
            </a:endParaRPr>
          </a:p>
        </p:txBody>
      </p:sp>
      <p:sp>
        <p:nvSpPr>
          <p:cNvPr id="2" name="Espace réservé du numéro de diapositive 1">
            <a:extLst>
              <a:ext uri="{FF2B5EF4-FFF2-40B4-BE49-F238E27FC236}">
                <a16:creationId xmlns="" xmlns:a16="http://schemas.microsoft.com/office/drawing/2014/main" id="{04CCEBCA-8A11-4AB2-930A-E00D0791BF12}"/>
              </a:ext>
            </a:extLst>
          </p:cNvPr>
          <p:cNvSpPr>
            <a:spLocks noGrp="1"/>
          </p:cNvSpPr>
          <p:nvPr>
            <p:ph type="sldNum" sz="quarter" idx="12"/>
          </p:nvPr>
        </p:nvSpPr>
        <p:spPr/>
        <p:txBody>
          <a:bodyPr/>
          <a:lstStyle/>
          <a:p>
            <a:fld id="{C726E3DA-E81E-41E7-88E5-E924F532AD58}" type="slidenum">
              <a:rPr lang="fr-FR" sz="2000"/>
              <a:t>6</a:t>
            </a:fld>
            <a:endParaRPr lang="fr-FR" sz="2000" dirty="0"/>
          </a:p>
        </p:txBody>
      </p:sp>
    </p:spTree>
    <p:extLst>
      <p:ext uri="{BB962C8B-B14F-4D97-AF65-F5344CB8AC3E}">
        <p14:creationId xmlns:p14="http://schemas.microsoft.com/office/powerpoint/2010/main" val="11574478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nSpc>
                <a:spcPct val="160000"/>
              </a:lnSpc>
              <a:buNone/>
            </a:pPr>
            <a:r>
              <a:rPr lang="fr-FR" sz="2400" b="1" dirty="0">
                <a:latin typeface="Arial" panose="020B0604020202020204" pitchFamily="34" charset="0"/>
                <a:cs typeface="Arial" panose="020B0604020202020204" pitchFamily="34" charset="0"/>
              </a:rPr>
              <a:t>1. </a:t>
            </a:r>
            <a:r>
              <a:rPr lang="fr-FR" dirty="0">
                <a:latin typeface="Arial" panose="020B0604020202020204" pitchFamily="34" charset="0"/>
                <a:cs typeface="Arial" panose="020B0604020202020204" pitchFamily="34" charset="0"/>
              </a:rPr>
              <a:t>Décrire les caractéristiques sociodémographiques de la population d’étude.</a:t>
            </a:r>
          </a:p>
          <a:p>
            <a:pPr marL="0" indent="0">
              <a:lnSpc>
                <a:spcPct val="160000"/>
              </a:lnSpc>
              <a:buNone/>
            </a:pPr>
            <a:r>
              <a:rPr lang="fr-FR" b="1" dirty="0">
                <a:latin typeface="Arial" panose="020B0604020202020204" pitchFamily="34" charset="0"/>
                <a:cs typeface="Arial" panose="020B0604020202020204" pitchFamily="34" charset="0"/>
              </a:rPr>
              <a:t>2. </a:t>
            </a:r>
            <a:r>
              <a:rPr lang="fr-FR" dirty="0">
                <a:latin typeface="Arial" panose="020B0604020202020204" pitchFamily="34" charset="0"/>
                <a:cs typeface="Arial" panose="020B0604020202020204" pitchFamily="34" charset="0"/>
              </a:rPr>
              <a:t>Evaluer le niveau d’observance </a:t>
            </a:r>
            <a:r>
              <a:rPr lang="fr-FR" dirty="0" smtClean="0">
                <a:latin typeface="Arial" panose="020B0604020202020204" pitchFamily="34" charset="0"/>
                <a:cs typeface="Arial" panose="020B0604020202020204" pitchFamily="34" charset="0"/>
              </a:rPr>
              <a:t>thérapeutique </a:t>
            </a:r>
            <a:r>
              <a:rPr lang="fr-FR" dirty="0">
                <a:latin typeface="Arial" panose="020B0604020202020204" pitchFamily="34" charset="0"/>
                <a:cs typeface="Arial" panose="020B0604020202020204" pitchFamily="34" charset="0"/>
              </a:rPr>
              <a:t>des patients sous les deux types de traitement.</a:t>
            </a:r>
          </a:p>
          <a:p>
            <a:pPr marL="0" indent="0">
              <a:lnSpc>
                <a:spcPct val="160000"/>
              </a:lnSpc>
              <a:buNone/>
            </a:pPr>
            <a:r>
              <a:rPr lang="fr-FR" b="1" dirty="0">
                <a:latin typeface="Arial" panose="020B0604020202020204" pitchFamily="34" charset="0"/>
                <a:cs typeface="Arial" panose="020B0604020202020204" pitchFamily="34" charset="0"/>
              </a:rPr>
              <a:t>3. </a:t>
            </a:r>
            <a:r>
              <a:rPr lang="fr-FR" dirty="0" smtClean="0">
                <a:latin typeface="Arial" panose="020B0604020202020204" pitchFamily="34" charset="0"/>
                <a:cs typeface="Arial" panose="020B0604020202020204" pitchFamily="34" charset="0"/>
              </a:rPr>
              <a:t>Identifier </a:t>
            </a:r>
            <a:r>
              <a:rPr lang="fr-FR" dirty="0">
                <a:latin typeface="Arial" panose="020B0604020202020204" pitchFamily="34" charset="0"/>
                <a:cs typeface="Arial" panose="020B0604020202020204" pitchFamily="34" charset="0"/>
              </a:rPr>
              <a:t>les facteurs associés à la mauvaise observance.</a:t>
            </a:r>
          </a:p>
          <a:p>
            <a:endParaRPr lang="fr-FR" dirty="0"/>
          </a:p>
        </p:txBody>
      </p:sp>
      <p:sp>
        <p:nvSpPr>
          <p:cNvPr id="4" name="Titre 1">
            <a:extLst>
              <a:ext uri="{FF2B5EF4-FFF2-40B4-BE49-F238E27FC236}">
                <a16:creationId xmlns="" xmlns:a16="http://schemas.microsoft.com/office/drawing/2014/main" id="{C34231D8-C9D8-4EDA-BE30-2EE66F436101}"/>
              </a:ext>
            </a:extLst>
          </p:cNvPr>
          <p:cNvSpPr txBox="1">
            <a:spLocks/>
          </p:cNvSpPr>
          <p:nvPr/>
        </p:nvSpPr>
        <p:spPr>
          <a:xfrm>
            <a:off x="838200" y="365125"/>
            <a:ext cx="10515600" cy="814747"/>
          </a:xfrm>
          <a:prstGeom prst="rect">
            <a:avLst/>
          </a:prstGeom>
          <a:ln w="28575">
            <a:solidFill>
              <a:srgbClr val="C0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914377"/>
            <a:r>
              <a:rPr lang="fr-FR" b="1" dirty="0" smtClean="0">
                <a:solidFill>
                  <a:srgbClr val="0070C0"/>
                </a:solidFill>
                <a:latin typeface="+mn-lt"/>
                <a:cs typeface="Times New Roman" panose="02020603050405020304" pitchFamily="18" charset="0"/>
              </a:rPr>
              <a:t>Objectifs spécifiques</a:t>
            </a:r>
            <a:endParaRPr lang="fr-FR" b="1" dirty="0">
              <a:solidFill>
                <a:srgbClr val="0070C0"/>
              </a:solidFill>
              <a:latin typeface="+mn-lt"/>
              <a:cs typeface="Times New Roman" panose="02020603050405020304" pitchFamily="18" charset="0"/>
            </a:endParaRPr>
          </a:p>
        </p:txBody>
      </p:sp>
      <p:sp>
        <p:nvSpPr>
          <p:cNvPr id="2" name="Espace réservé du numéro de diapositive 1">
            <a:extLst>
              <a:ext uri="{FF2B5EF4-FFF2-40B4-BE49-F238E27FC236}">
                <a16:creationId xmlns="" xmlns:a16="http://schemas.microsoft.com/office/drawing/2014/main" id="{22BBDE8F-9BE4-46FE-9F12-D6D4AF312EA4}"/>
              </a:ext>
            </a:extLst>
          </p:cNvPr>
          <p:cNvSpPr>
            <a:spLocks noGrp="1"/>
          </p:cNvSpPr>
          <p:nvPr>
            <p:ph type="sldNum" sz="quarter" idx="12"/>
          </p:nvPr>
        </p:nvSpPr>
        <p:spPr/>
        <p:txBody>
          <a:bodyPr/>
          <a:lstStyle/>
          <a:p>
            <a:fld id="{C726E3DA-E81E-41E7-88E5-E924F532AD58}" type="slidenum">
              <a:rPr lang="fr-FR" sz="2000"/>
              <a:t>7</a:t>
            </a:fld>
            <a:endParaRPr lang="fr-FR" sz="2000" dirty="0"/>
          </a:p>
        </p:txBody>
      </p:sp>
    </p:spTree>
    <p:extLst>
      <p:ext uri="{BB962C8B-B14F-4D97-AF65-F5344CB8AC3E}">
        <p14:creationId xmlns:p14="http://schemas.microsoft.com/office/powerpoint/2010/main" val="42949356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a:extLst>
              <a:ext uri="{FF2B5EF4-FFF2-40B4-BE49-F238E27FC236}">
                <a16:creationId xmlns="" xmlns:a16="http://schemas.microsoft.com/office/drawing/2014/main" id="{723E0CE3-D21D-4DF7-B50E-1CA0BCE05ACE}"/>
              </a:ext>
            </a:extLst>
          </p:cNvPr>
          <p:cNvSpPr txBox="1">
            <a:spLocks/>
          </p:cNvSpPr>
          <p:nvPr/>
        </p:nvSpPr>
        <p:spPr>
          <a:xfrm>
            <a:off x="838200" y="365125"/>
            <a:ext cx="10515600" cy="814747"/>
          </a:xfrm>
          <a:prstGeom prst="rect">
            <a:avLst/>
          </a:prstGeom>
          <a:ln w="28575">
            <a:solidFill>
              <a:srgbClr val="C0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smtClean="0">
                <a:solidFill>
                  <a:srgbClr val="0070C0"/>
                </a:solidFill>
                <a:latin typeface="Arial" panose="020B0604020202020204" pitchFamily="34" charset="0"/>
                <a:cs typeface="Arial" panose="020B0604020202020204" pitchFamily="34" charset="0"/>
              </a:rPr>
              <a:t>Méthodologie (1/4)</a:t>
            </a:r>
            <a:endParaRPr lang="fr-FR" sz="4000" b="1" dirty="0">
              <a:solidFill>
                <a:srgbClr val="0070C0"/>
              </a:solidFill>
              <a:latin typeface="Arial" panose="020B0604020202020204" pitchFamily="34" charset="0"/>
              <a:cs typeface="Arial" panose="020B0604020202020204" pitchFamily="34" charset="0"/>
            </a:endParaRPr>
          </a:p>
        </p:txBody>
      </p:sp>
      <p:sp>
        <p:nvSpPr>
          <p:cNvPr id="5" name="Espace réservé du contenu 2">
            <a:extLst>
              <a:ext uri="{FF2B5EF4-FFF2-40B4-BE49-F238E27FC236}">
                <a16:creationId xmlns="" xmlns:a16="http://schemas.microsoft.com/office/drawing/2014/main" id="{F657E507-EA47-408E-8570-AAECECFBCEAD}"/>
              </a:ext>
            </a:extLst>
          </p:cNvPr>
          <p:cNvSpPr>
            <a:spLocks noGrp="1"/>
          </p:cNvSpPr>
          <p:nvPr>
            <p:ph idx="1"/>
          </p:nvPr>
        </p:nvSpPr>
        <p:spPr>
          <a:xfrm>
            <a:off x="838200" y="1452405"/>
            <a:ext cx="10515600" cy="4782140"/>
          </a:xfrm>
        </p:spPr>
        <p:txBody>
          <a:bodyPr>
            <a:normAutofit/>
          </a:bodyPr>
          <a:lstStyle/>
          <a:p>
            <a:pPr algn="just">
              <a:lnSpc>
                <a:spcPct val="150000"/>
              </a:lnSpc>
            </a:pPr>
            <a:r>
              <a:rPr lang="fr-FR" b="1" dirty="0">
                <a:latin typeface="Arial" panose="020B0604020202020204" pitchFamily="34" charset="0"/>
                <a:cs typeface="Arial" panose="020B0604020202020204" pitchFamily="34" charset="0"/>
              </a:rPr>
              <a:t>Etude </a:t>
            </a:r>
            <a:r>
              <a:rPr lang="fr-FR" dirty="0">
                <a:latin typeface="Arial" panose="020B0604020202020204" pitchFamily="34" charset="0"/>
                <a:cs typeface="Arial" panose="020B0604020202020204" pitchFamily="34" charset="0"/>
              </a:rPr>
              <a:t>: transversale comparative.</a:t>
            </a:r>
          </a:p>
          <a:p>
            <a:pPr algn="just">
              <a:lnSpc>
                <a:spcPct val="150000"/>
              </a:lnSpc>
            </a:pPr>
            <a:r>
              <a:rPr lang="fr-FR" b="1" dirty="0">
                <a:latin typeface="Arial" panose="020B0604020202020204" pitchFamily="34" charset="0"/>
                <a:cs typeface="Arial" panose="020B0604020202020204" pitchFamily="34" charset="0"/>
              </a:rPr>
              <a:t>Durée</a:t>
            </a:r>
            <a:r>
              <a:rPr lang="fr-FR" dirty="0">
                <a:latin typeface="Arial" panose="020B0604020202020204" pitchFamily="34" charset="0"/>
                <a:cs typeface="Arial" panose="020B0604020202020204" pitchFamily="34" charset="0"/>
              </a:rPr>
              <a:t>  et </a:t>
            </a:r>
            <a:r>
              <a:rPr lang="fr-FR" b="1" dirty="0">
                <a:latin typeface="Arial" panose="020B0604020202020204" pitchFamily="34" charset="0"/>
                <a:cs typeface="Arial" panose="020B0604020202020204" pitchFamily="34" charset="0"/>
              </a:rPr>
              <a:t>Période </a:t>
            </a:r>
            <a:r>
              <a:rPr lang="fr-FR" dirty="0">
                <a:latin typeface="Arial" panose="020B0604020202020204" pitchFamily="34" charset="0"/>
                <a:cs typeface="Arial" panose="020B0604020202020204" pitchFamily="34" charset="0"/>
              </a:rPr>
              <a:t>: quatre  mois (1</a:t>
            </a:r>
            <a:r>
              <a:rPr lang="fr-FR" baseline="30000" dirty="0">
                <a:latin typeface="Arial" panose="020B0604020202020204" pitchFamily="34" charset="0"/>
                <a:cs typeface="Arial" panose="020B0604020202020204" pitchFamily="34" charset="0"/>
              </a:rPr>
              <a:t>er</a:t>
            </a:r>
            <a:r>
              <a:rPr lang="fr-FR" dirty="0">
                <a:latin typeface="Arial" panose="020B0604020202020204" pitchFamily="34" charset="0"/>
                <a:cs typeface="Arial" panose="020B0604020202020204" pitchFamily="34" charset="0"/>
              </a:rPr>
              <a:t> décembre 2019 au 31 mars 2020).</a:t>
            </a:r>
          </a:p>
          <a:p>
            <a:pPr algn="just">
              <a:lnSpc>
                <a:spcPct val="150000"/>
              </a:lnSpc>
            </a:pPr>
            <a:r>
              <a:rPr lang="fr-FR" b="1" dirty="0">
                <a:latin typeface="Arial" panose="020B0604020202020204" pitchFamily="34" charset="0"/>
                <a:cs typeface="Arial" panose="020B0604020202020204" pitchFamily="34" charset="0"/>
              </a:rPr>
              <a:t>Lieu</a:t>
            </a:r>
            <a:r>
              <a:rPr lang="fr-FR" dirty="0">
                <a:latin typeface="Arial" panose="020B0604020202020204" pitchFamily="34" charset="0"/>
                <a:cs typeface="Arial" panose="020B0604020202020204" pitchFamily="34" charset="0"/>
              </a:rPr>
              <a:t> : l’Hôpital Général de Yaoundé (HGY) et l’Hôpital Central de Yaoundé (HCY).</a:t>
            </a:r>
          </a:p>
          <a:p>
            <a:pPr algn="just">
              <a:lnSpc>
                <a:spcPct val="150000"/>
              </a:lnSpc>
            </a:pPr>
            <a:r>
              <a:rPr lang="fr-FR" b="1" dirty="0">
                <a:latin typeface="Arial" panose="020B0604020202020204" pitchFamily="34" charset="0"/>
                <a:cs typeface="Arial" panose="020B0604020202020204" pitchFamily="34" charset="0"/>
              </a:rPr>
              <a:t> Type d’échantillonnage </a:t>
            </a:r>
            <a:r>
              <a:rPr lang="fr-FR" dirty="0">
                <a:latin typeface="Arial" panose="020B0604020202020204" pitchFamily="34" charset="0"/>
                <a:cs typeface="Arial" panose="020B0604020202020204" pitchFamily="34" charset="0"/>
              </a:rPr>
              <a:t>: consécutif et exhaustif.</a:t>
            </a:r>
          </a:p>
          <a:p>
            <a:pPr algn="just">
              <a:lnSpc>
                <a:spcPct val="150000"/>
              </a:lnSpc>
            </a:pPr>
            <a:endParaRPr lang="fr-FR" dirty="0">
              <a:latin typeface="Times New Roman" panose="02020603050405020304" pitchFamily="18" charset="0"/>
              <a:cs typeface="Times New Roman" panose="02020603050405020304" pitchFamily="18" charset="0"/>
            </a:endParaRPr>
          </a:p>
          <a:p>
            <a:pPr algn="just">
              <a:lnSpc>
                <a:spcPct val="150000"/>
              </a:lnSpc>
            </a:pPr>
            <a:endParaRPr lang="fr-FR" dirty="0">
              <a:latin typeface="Times New Roman" panose="02020603050405020304" pitchFamily="18" charset="0"/>
              <a:cs typeface="Times New Roman" panose="02020603050405020304" pitchFamily="18" charset="0"/>
            </a:endParaRPr>
          </a:p>
        </p:txBody>
      </p:sp>
      <p:sp>
        <p:nvSpPr>
          <p:cNvPr id="2" name="Espace réservé du numéro de diapositive 1">
            <a:extLst>
              <a:ext uri="{FF2B5EF4-FFF2-40B4-BE49-F238E27FC236}">
                <a16:creationId xmlns="" xmlns:a16="http://schemas.microsoft.com/office/drawing/2014/main" id="{FD4E9F8A-32F3-4648-827E-CAADEB4C86AD}"/>
              </a:ext>
            </a:extLst>
          </p:cNvPr>
          <p:cNvSpPr>
            <a:spLocks noGrp="1"/>
          </p:cNvSpPr>
          <p:nvPr>
            <p:ph type="sldNum" sz="quarter" idx="12"/>
          </p:nvPr>
        </p:nvSpPr>
        <p:spPr/>
        <p:txBody>
          <a:bodyPr/>
          <a:lstStyle/>
          <a:p>
            <a:fld id="{C726E3DA-E81E-41E7-88E5-E924F532AD58}" type="slidenum">
              <a:rPr lang="fr-FR" sz="2000"/>
              <a:t>8</a:t>
            </a:fld>
            <a:endParaRPr lang="fr-FR" sz="2000" dirty="0"/>
          </a:p>
        </p:txBody>
      </p:sp>
    </p:spTree>
    <p:extLst>
      <p:ext uri="{BB962C8B-B14F-4D97-AF65-F5344CB8AC3E}">
        <p14:creationId xmlns:p14="http://schemas.microsoft.com/office/powerpoint/2010/main" val="2429283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1" y="1357745"/>
            <a:ext cx="10762129" cy="5363734"/>
          </a:xfrm>
        </p:spPr>
        <p:txBody>
          <a:bodyPr>
            <a:normAutofit lnSpcReduction="10000"/>
          </a:bodyPr>
          <a:lstStyle/>
          <a:p>
            <a:pPr lvl="0">
              <a:lnSpc>
                <a:spcPct val="150000"/>
              </a:lnSpc>
            </a:pPr>
            <a:r>
              <a:rPr lang="en-US" b="1" dirty="0">
                <a:latin typeface="Arial" panose="020B0604020202020204" pitchFamily="34" charset="0"/>
                <a:cs typeface="Arial" panose="020B0604020202020204" pitchFamily="34" charset="0"/>
              </a:rPr>
              <a:t>Critères d’inclusion: </a:t>
            </a:r>
          </a:p>
          <a:p>
            <a:pPr marL="457189" lvl="1" indent="0">
              <a:lnSpc>
                <a:spcPct val="150000"/>
              </a:lnSpc>
              <a:buNone/>
            </a:pPr>
            <a:r>
              <a:rPr lang="fr-FR" sz="2800" dirty="0">
                <a:latin typeface="Arial" panose="020B0604020202020204" pitchFamily="34" charset="0"/>
                <a:cs typeface="Arial" panose="020B0604020202020204" pitchFamily="34" charset="0"/>
              </a:rPr>
              <a:t>-  L</a:t>
            </a:r>
            <a:r>
              <a:rPr lang="fr-CM" sz="2800" dirty="0">
                <a:latin typeface="Arial" panose="020B0604020202020204" pitchFamily="34" charset="0"/>
                <a:cs typeface="Arial" panose="020B0604020202020204" pitchFamily="34" charset="0"/>
              </a:rPr>
              <a:t>es patients en FANV, âgés de 18 ans ou plus, sous traitement anticoagulant oral par AVK ou AOD depuis au moins trois mois, suivis en ambulatoire et acceptant de participer à l’étude.</a:t>
            </a:r>
            <a:endParaRPr lang="fr-FR" sz="2800" dirty="0">
              <a:latin typeface="Arial" panose="020B0604020202020204" pitchFamily="34" charset="0"/>
              <a:cs typeface="Arial" panose="020B0604020202020204" pitchFamily="34" charset="0"/>
            </a:endParaRPr>
          </a:p>
          <a:p>
            <a:pPr lvl="0">
              <a:lnSpc>
                <a:spcPct val="150000"/>
              </a:lnSpc>
            </a:pPr>
            <a:r>
              <a:rPr lang="en-US" b="1" dirty="0">
                <a:latin typeface="Arial" panose="020B0604020202020204" pitchFamily="34" charset="0"/>
                <a:cs typeface="Arial" panose="020B0604020202020204" pitchFamily="34" charset="0"/>
              </a:rPr>
              <a:t>Critères de non inclusion/exclusion:</a:t>
            </a:r>
          </a:p>
          <a:p>
            <a:pPr marL="457189" lvl="1" indent="0">
              <a:lnSpc>
                <a:spcPct val="150000"/>
              </a:lnSpc>
              <a:buNone/>
            </a:pPr>
            <a:r>
              <a:rPr lang="fr-FR" sz="2800" dirty="0">
                <a:latin typeface="Arial" panose="020B0604020202020204" pitchFamily="34" charset="0"/>
                <a:cs typeface="Arial" panose="020B0604020202020204" pitchFamily="34" charset="0"/>
              </a:rPr>
              <a:t>-  Les patients </a:t>
            </a:r>
            <a:r>
              <a:rPr lang="fr-CM" sz="2800" dirty="0">
                <a:latin typeface="Arial" panose="020B0604020202020204" pitchFamily="34" charset="0"/>
                <a:cs typeface="Arial" panose="020B0604020202020204" pitchFamily="34" charset="0"/>
              </a:rPr>
              <a:t>présentant des troubles cognitifs ou neuropsychiatriques.</a:t>
            </a:r>
            <a:endParaRPr lang="fr-FR" sz="2800" dirty="0">
              <a:latin typeface="Arial" panose="020B0604020202020204" pitchFamily="34" charset="0"/>
              <a:cs typeface="Arial" panose="020B0604020202020204" pitchFamily="34" charset="0"/>
            </a:endParaRPr>
          </a:p>
          <a:p>
            <a:pPr marL="0" indent="0">
              <a:lnSpc>
                <a:spcPct val="150000"/>
              </a:lnSpc>
              <a:buNone/>
            </a:pPr>
            <a:endParaRPr lang="fr-FR" dirty="0">
              <a:latin typeface="Times New Roman" panose="02020603050405020304" pitchFamily="18" charset="0"/>
              <a:cs typeface="Times New Roman" panose="02020603050405020304" pitchFamily="18" charset="0"/>
            </a:endParaRPr>
          </a:p>
          <a:p>
            <a:pPr marL="0" indent="0">
              <a:lnSpc>
                <a:spcPct val="150000"/>
              </a:lnSpc>
              <a:buNone/>
            </a:pPr>
            <a:endParaRPr lang="fr-FR" dirty="0"/>
          </a:p>
          <a:p>
            <a:pPr marL="0" indent="0">
              <a:lnSpc>
                <a:spcPct val="150000"/>
              </a:lnSpc>
              <a:buNone/>
            </a:pPr>
            <a:endParaRPr lang="fr-FR" dirty="0"/>
          </a:p>
          <a:p>
            <a:pPr marL="0" indent="0">
              <a:lnSpc>
                <a:spcPct val="150000"/>
              </a:lnSpc>
              <a:buNone/>
            </a:pPr>
            <a:endParaRPr lang="fr-FR" dirty="0">
              <a:latin typeface="Times New Roman" panose="02020603050405020304" pitchFamily="18" charset="0"/>
              <a:cs typeface="Times New Roman" panose="02020603050405020304" pitchFamily="18" charset="0"/>
            </a:endParaRPr>
          </a:p>
          <a:p>
            <a:pPr>
              <a:buFont typeface="Wingdings" panose="05000000000000000000" pitchFamily="2" charset="2"/>
              <a:buChar char="ü"/>
            </a:pPr>
            <a:endParaRPr lang="fr-FR" dirty="0"/>
          </a:p>
        </p:txBody>
      </p:sp>
      <p:sp>
        <p:nvSpPr>
          <p:cNvPr id="4" name="Titre 1">
            <a:extLst>
              <a:ext uri="{FF2B5EF4-FFF2-40B4-BE49-F238E27FC236}">
                <a16:creationId xmlns="" xmlns:a16="http://schemas.microsoft.com/office/drawing/2014/main" id="{723E0CE3-D21D-4DF7-B50E-1CA0BCE05ACE}"/>
              </a:ext>
            </a:extLst>
          </p:cNvPr>
          <p:cNvSpPr txBox="1">
            <a:spLocks/>
          </p:cNvSpPr>
          <p:nvPr/>
        </p:nvSpPr>
        <p:spPr>
          <a:xfrm>
            <a:off x="838200" y="365125"/>
            <a:ext cx="10515600" cy="814747"/>
          </a:xfrm>
          <a:prstGeom prst="rect">
            <a:avLst/>
          </a:prstGeom>
          <a:ln w="28575">
            <a:solidFill>
              <a:srgbClr val="C00000"/>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4000" b="1" dirty="0" err="1" smtClean="0">
                <a:solidFill>
                  <a:srgbClr val="0070C0"/>
                </a:solidFill>
                <a:latin typeface="Arial" panose="020B0604020202020204" pitchFamily="34" charset="0"/>
                <a:cs typeface="Arial" panose="020B0604020202020204" pitchFamily="34" charset="0"/>
              </a:rPr>
              <a:t>Methodologie</a:t>
            </a:r>
            <a:r>
              <a:rPr lang="fr-FR" sz="4000" b="1" dirty="0" smtClean="0">
                <a:solidFill>
                  <a:srgbClr val="0070C0"/>
                </a:solidFill>
                <a:latin typeface="Arial" panose="020B0604020202020204" pitchFamily="34" charset="0"/>
                <a:cs typeface="Arial" panose="020B0604020202020204" pitchFamily="34" charset="0"/>
              </a:rPr>
              <a:t> (2/4)</a:t>
            </a:r>
            <a:endParaRPr lang="fr-FR" sz="4000" b="1" dirty="0">
              <a:solidFill>
                <a:srgbClr val="0070C0"/>
              </a:solidFill>
              <a:latin typeface="Arial" panose="020B0604020202020204" pitchFamily="34" charset="0"/>
              <a:cs typeface="Arial" panose="020B0604020202020204" pitchFamily="34" charset="0"/>
            </a:endParaRPr>
          </a:p>
        </p:txBody>
      </p:sp>
      <p:sp>
        <p:nvSpPr>
          <p:cNvPr id="2" name="Espace réservé du numéro de diapositive 1">
            <a:extLst>
              <a:ext uri="{FF2B5EF4-FFF2-40B4-BE49-F238E27FC236}">
                <a16:creationId xmlns="" xmlns:a16="http://schemas.microsoft.com/office/drawing/2014/main" id="{8E16AF80-A8BE-4127-9ED6-F4EA5AB8CDB5}"/>
              </a:ext>
            </a:extLst>
          </p:cNvPr>
          <p:cNvSpPr>
            <a:spLocks noGrp="1"/>
          </p:cNvSpPr>
          <p:nvPr>
            <p:ph type="sldNum" sz="quarter" idx="12"/>
          </p:nvPr>
        </p:nvSpPr>
        <p:spPr/>
        <p:txBody>
          <a:bodyPr/>
          <a:lstStyle/>
          <a:p>
            <a:fld id="{C726E3DA-E81E-41E7-88E5-E924F532AD58}" type="slidenum">
              <a:rPr lang="fr-FR" sz="2000"/>
              <a:t>9</a:t>
            </a:fld>
            <a:endParaRPr lang="fr-FR" sz="2000" dirty="0"/>
          </a:p>
        </p:txBody>
      </p:sp>
    </p:spTree>
    <p:extLst>
      <p:ext uri="{BB962C8B-B14F-4D97-AF65-F5344CB8AC3E}">
        <p14:creationId xmlns:p14="http://schemas.microsoft.com/office/powerpoint/2010/main" val="25254529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3463</TotalTime>
  <Words>2324</Words>
  <Application>Microsoft Office PowerPoint</Application>
  <PresentationFormat>Grand écran</PresentationFormat>
  <Paragraphs>385</Paragraphs>
  <Slides>20</Slides>
  <Notes>19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20</vt:i4>
      </vt:variant>
    </vt:vector>
  </HeadingPairs>
  <TitlesOfParts>
    <vt:vector size="26" baseType="lpstr">
      <vt:lpstr>Arial</vt:lpstr>
      <vt:lpstr>Calibri</vt:lpstr>
      <vt:lpstr>Calibri Light</vt:lpstr>
      <vt:lpstr>Times New Roman</vt:lpstr>
      <vt:lpstr>Wingdings</vt:lpstr>
      <vt:lpstr>Office Theme</vt:lpstr>
      <vt:lpstr>Analyse comparée de l’observance aux traitements anticoagulants oraux chez les patients en fibrillation atriale en milieu hospitalier à Yaoundé</vt:lpstr>
      <vt:lpstr>Plan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Méthodologie (3/4)</vt:lpstr>
      <vt:lpstr> </vt:lpstr>
      <vt:lpstr>Résultats et discussion (1/7)</vt:lpstr>
      <vt:lpstr>Résultats et discussion (2/7)</vt:lpstr>
      <vt:lpstr>Résultats et discussion (3/7)</vt:lpstr>
      <vt:lpstr>Résultats et discussion (4/7)</vt:lpstr>
      <vt:lpstr>Résultats et discussion (5/7)</vt:lpstr>
      <vt:lpstr>Résultats et discussion (6/7)</vt:lpstr>
      <vt:lpstr>Résultats et discussion (7/7)</vt:lpstr>
      <vt:lpstr>Conclusion </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SAMMUEL</dc:creator>
  <cp:lastModifiedBy>Compte Microsoft</cp:lastModifiedBy>
  <cp:revision>333</cp:revision>
  <dcterms:created xsi:type="dcterms:W3CDTF">2020-06-26T20:26:59Z</dcterms:created>
  <dcterms:modified xsi:type="dcterms:W3CDTF">2021-10-27T12:59:25Z</dcterms:modified>
</cp:coreProperties>
</file>